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47" r:id="rId2"/>
  </p:sldMasterIdLst>
  <p:notesMasterIdLst>
    <p:notesMasterId r:id="rId24"/>
  </p:notesMasterIdLst>
  <p:sldIdLst>
    <p:sldId id="256" r:id="rId3"/>
    <p:sldId id="286" r:id="rId4"/>
    <p:sldId id="285" r:id="rId5"/>
    <p:sldId id="261" r:id="rId6"/>
    <p:sldId id="262" r:id="rId7"/>
    <p:sldId id="290" r:id="rId8"/>
    <p:sldId id="275" r:id="rId9"/>
    <p:sldId id="266" r:id="rId10"/>
    <p:sldId id="276" r:id="rId11"/>
    <p:sldId id="274" r:id="rId12"/>
    <p:sldId id="269" r:id="rId13"/>
    <p:sldId id="277" r:id="rId14"/>
    <p:sldId id="278" r:id="rId15"/>
    <p:sldId id="279" r:id="rId16"/>
    <p:sldId id="280" r:id="rId17"/>
    <p:sldId id="281" r:id="rId18"/>
    <p:sldId id="282" r:id="rId19"/>
    <p:sldId id="283" r:id="rId20"/>
    <p:sldId id="289" r:id="rId21"/>
    <p:sldId id="287"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1A35"/>
    <a:srgbClr val="F8C4CB"/>
    <a:srgbClr val="F395A2"/>
    <a:srgbClr val="FF0066"/>
    <a:srgbClr val="FF3300"/>
    <a:srgbClr val="FF0000"/>
    <a:srgbClr val="C52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25" autoAdjust="0"/>
    <p:restoredTop sz="94660"/>
  </p:normalViewPr>
  <p:slideViewPr>
    <p:cSldViewPr snapToGrid="0">
      <p:cViewPr varScale="1">
        <p:scale>
          <a:sx n="83" d="100"/>
          <a:sy n="83" d="100"/>
        </p:scale>
        <p:origin x="77" y="1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urvedi Musham" userId="4a2cc923-4397-4156-9634-3a24f91e26e5" providerId="ADAL" clId="{B7A28DD4-80BB-4792-AC80-8BCFF08808C1}"/>
    <pc:docChg chg="undo custSel addSld modSld">
      <pc:chgData name="Chaturvedi Musham" userId="4a2cc923-4397-4156-9634-3a24f91e26e5" providerId="ADAL" clId="{B7A28DD4-80BB-4792-AC80-8BCFF08808C1}" dt="2018-07-23T22:23:19.086" v="15" actId="1076"/>
      <pc:docMkLst>
        <pc:docMk/>
      </pc:docMkLst>
      <pc:sldChg chg="modSp">
        <pc:chgData name="Chaturvedi Musham" userId="4a2cc923-4397-4156-9634-3a24f91e26e5" providerId="ADAL" clId="{B7A28DD4-80BB-4792-AC80-8BCFF08808C1}" dt="2018-07-23T20:52:54.685" v="1" actId="20577"/>
        <pc:sldMkLst>
          <pc:docMk/>
          <pc:sldMk cId="2884444131" sldId="276"/>
        </pc:sldMkLst>
        <pc:spChg chg="mod">
          <ac:chgData name="Chaturvedi Musham" userId="4a2cc923-4397-4156-9634-3a24f91e26e5" providerId="ADAL" clId="{B7A28DD4-80BB-4792-AC80-8BCFF08808C1}" dt="2018-07-23T20:52:54.685" v="1" actId="20577"/>
          <ac:spMkLst>
            <pc:docMk/>
            <pc:sldMk cId="2884444131" sldId="276"/>
            <ac:spMk id="2" creationId="{393F70E3-723B-4694-B199-B73EF6AE8971}"/>
          </ac:spMkLst>
        </pc:spChg>
      </pc:sldChg>
      <pc:sldChg chg="addSp delSp modSp add mod setBg">
        <pc:chgData name="Chaturvedi Musham" userId="4a2cc923-4397-4156-9634-3a24f91e26e5" providerId="ADAL" clId="{B7A28DD4-80BB-4792-AC80-8BCFF08808C1}" dt="2018-07-23T22:23:19.086" v="15" actId="1076"/>
        <pc:sldMkLst>
          <pc:docMk/>
          <pc:sldMk cId="757719697" sldId="290"/>
        </pc:sldMkLst>
        <pc:spChg chg="mod">
          <ac:chgData name="Chaturvedi Musham" userId="4a2cc923-4397-4156-9634-3a24f91e26e5" providerId="ADAL" clId="{B7A28DD4-80BB-4792-AC80-8BCFF08808C1}" dt="2018-07-23T22:22:54.653" v="9" actId="26606"/>
          <ac:spMkLst>
            <pc:docMk/>
            <pc:sldMk cId="757719697" sldId="290"/>
            <ac:spMk id="2" creationId="{CD7B4D79-E97C-48E7-BDAC-6A02BBDE7FC8}"/>
          </ac:spMkLst>
        </pc:spChg>
        <pc:spChg chg="del">
          <ac:chgData name="Chaturvedi Musham" userId="4a2cc923-4397-4156-9634-3a24f91e26e5" providerId="ADAL" clId="{B7A28DD4-80BB-4792-AC80-8BCFF08808C1}" dt="2018-07-23T22:22:24.672" v="4"/>
          <ac:spMkLst>
            <pc:docMk/>
            <pc:sldMk cId="757719697" sldId="290"/>
            <ac:spMk id="3" creationId="{C6B0821B-8A74-4D7E-8FF0-9F6D2B4BF202}"/>
          </ac:spMkLst>
        </pc:spChg>
        <pc:spChg chg="add del">
          <ac:chgData name="Chaturvedi Musham" userId="4a2cc923-4397-4156-9634-3a24f91e26e5" providerId="ADAL" clId="{B7A28DD4-80BB-4792-AC80-8BCFF08808C1}" dt="2018-07-23T22:22:54.653" v="9" actId="26606"/>
          <ac:spMkLst>
            <pc:docMk/>
            <pc:sldMk cId="757719697" sldId="290"/>
            <ac:spMk id="14" creationId="{823AC064-BC96-4F32-8AE1-B2FD38754823}"/>
          </ac:spMkLst>
        </pc:spChg>
        <pc:picChg chg="add mod">
          <ac:chgData name="Chaturvedi Musham" userId="4a2cc923-4397-4156-9634-3a24f91e26e5" providerId="ADAL" clId="{B7A28DD4-80BB-4792-AC80-8BCFF08808C1}" dt="2018-07-23T22:23:19.086" v="15" actId="1076"/>
          <ac:picMkLst>
            <pc:docMk/>
            <pc:sldMk cId="757719697" sldId="290"/>
            <ac:picMk id="5" creationId="{6BE7A7E5-C2F8-49B3-996D-F1579D24B8EF}"/>
          </ac:picMkLst>
        </pc:picChg>
        <pc:picChg chg="add mod">
          <ac:chgData name="Chaturvedi Musham" userId="4a2cc923-4397-4156-9634-3a24f91e26e5" providerId="ADAL" clId="{B7A28DD4-80BB-4792-AC80-8BCFF08808C1}" dt="2018-07-23T22:23:17.198" v="14" actId="1076"/>
          <ac:picMkLst>
            <pc:docMk/>
            <pc:sldMk cId="757719697" sldId="290"/>
            <ac:picMk id="7" creationId="{6F4EF7B8-5BE8-43BA-A5C0-DB89BDAFA021}"/>
          </ac:picMkLst>
        </pc:picChg>
        <pc:cxnChg chg="add del">
          <ac:chgData name="Chaturvedi Musham" userId="4a2cc923-4397-4156-9634-3a24f91e26e5" providerId="ADAL" clId="{B7A28DD4-80BB-4792-AC80-8BCFF08808C1}" dt="2018-07-23T22:22:54.653" v="9" actId="26606"/>
          <ac:cxnSpMkLst>
            <pc:docMk/>
            <pc:sldMk cId="757719697" sldId="290"/>
            <ac:cxnSpMk id="12" creationId="{DB146403-F3D6-484B-B2ED-97F9565D0370}"/>
          </ac:cxnSpMkLst>
        </pc:cxnChg>
        <pc:cxnChg chg="add del">
          <ac:chgData name="Chaturvedi Musham" userId="4a2cc923-4397-4156-9634-3a24f91e26e5" providerId="ADAL" clId="{B7A28DD4-80BB-4792-AC80-8BCFF08808C1}" dt="2018-07-23T22:22:54.653" v="9" actId="26606"/>
          <ac:cxnSpMkLst>
            <pc:docMk/>
            <pc:sldMk cId="757719697" sldId="290"/>
            <ac:cxnSpMk id="16" creationId="{7E7C77BC-7138-40B1-A15B-20F57A49462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89FB3-4C65-4707-AAF3-709496CFEB03}"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C30405C1-C5D2-461D-BFCD-E1C4D000C2BA}">
      <dgm:prSet/>
      <dgm:spPr>
        <a:solidFill>
          <a:srgbClr val="DC1A35"/>
        </a:solidFill>
      </dgm:spPr>
      <dgm:t>
        <a:bodyPr/>
        <a:lstStyle/>
        <a:p>
          <a:r>
            <a:rPr lang="en-IN"/>
            <a:t>Elasticity Modelling:</a:t>
          </a:r>
          <a:endParaRPr lang="en-US"/>
        </a:p>
      </dgm:t>
    </dgm:pt>
    <dgm:pt modelId="{CFB1CD0A-A237-4749-837F-C1831A8EEBC3}" type="parTrans" cxnId="{3DCA4C72-6AD1-4EE2-9778-B99987F2DBC7}">
      <dgm:prSet/>
      <dgm:spPr/>
      <dgm:t>
        <a:bodyPr/>
        <a:lstStyle/>
        <a:p>
          <a:endParaRPr lang="en-US"/>
        </a:p>
      </dgm:t>
    </dgm:pt>
    <dgm:pt modelId="{9C81ED8A-3F77-4422-80F7-538D8D8B8A81}" type="sibTrans" cxnId="{3DCA4C72-6AD1-4EE2-9778-B99987F2DBC7}">
      <dgm:prSet/>
      <dgm:spPr/>
      <dgm:t>
        <a:bodyPr/>
        <a:lstStyle/>
        <a:p>
          <a:endParaRPr lang="en-US"/>
        </a:p>
      </dgm:t>
    </dgm:pt>
    <dgm:pt modelId="{B01693B5-2D52-4198-B67A-ACCF2994FA6B}">
      <dgm:prSet/>
      <dgm:spPr>
        <a:solidFill>
          <a:srgbClr val="F8C4CB">
            <a:alpha val="90000"/>
          </a:srgbClr>
        </a:solidFill>
      </dgm:spPr>
      <dgm:t>
        <a:bodyPr/>
        <a:lstStyle/>
        <a:p>
          <a:r>
            <a:rPr lang="en-IN"/>
            <a:t>Which cluster is price sensitive/insensitive? How can changes in pricing increase total revenue.</a:t>
          </a:r>
          <a:endParaRPr lang="en-US"/>
        </a:p>
      </dgm:t>
    </dgm:pt>
    <dgm:pt modelId="{1BF4C5F7-27A9-4C71-86B2-68708BDD4EAA}" type="parTrans" cxnId="{CF7CAA99-A175-4FDA-9FA5-58483CC0EA5C}">
      <dgm:prSet/>
      <dgm:spPr/>
      <dgm:t>
        <a:bodyPr/>
        <a:lstStyle/>
        <a:p>
          <a:endParaRPr lang="en-US"/>
        </a:p>
      </dgm:t>
    </dgm:pt>
    <dgm:pt modelId="{F50F5AA3-9A15-4CD7-8B0B-7472BA320394}" type="sibTrans" cxnId="{CF7CAA99-A175-4FDA-9FA5-58483CC0EA5C}">
      <dgm:prSet/>
      <dgm:spPr/>
      <dgm:t>
        <a:bodyPr/>
        <a:lstStyle/>
        <a:p>
          <a:endParaRPr lang="en-US"/>
        </a:p>
      </dgm:t>
    </dgm:pt>
    <dgm:pt modelId="{D6CD5621-1F47-4DE8-AA64-30CE5EBA7FF8}">
      <dgm:prSet/>
      <dgm:spPr>
        <a:solidFill>
          <a:srgbClr val="DC1A35"/>
        </a:solidFill>
      </dgm:spPr>
      <dgm:t>
        <a:bodyPr/>
        <a:lstStyle/>
        <a:p>
          <a:r>
            <a:rPr lang="en-IN"/>
            <a:t>Market Basket:</a:t>
          </a:r>
          <a:endParaRPr lang="en-US"/>
        </a:p>
      </dgm:t>
    </dgm:pt>
    <dgm:pt modelId="{C1697177-2CD5-420D-B7D6-452EBE54A7CB}" type="parTrans" cxnId="{85C2CBEE-3F24-47AC-BE45-EDBDB50DF63F}">
      <dgm:prSet/>
      <dgm:spPr/>
      <dgm:t>
        <a:bodyPr/>
        <a:lstStyle/>
        <a:p>
          <a:endParaRPr lang="en-US"/>
        </a:p>
      </dgm:t>
    </dgm:pt>
    <dgm:pt modelId="{9C798FF7-73E6-4F49-9BD4-0C6654910FBF}" type="sibTrans" cxnId="{85C2CBEE-3F24-47AC-BE45-EDBDB50DF63F}">
      <dgm:prSet/>
      <dgm:spPr/>
      <dgm:t>
        <a:bodyPr/>
        <a:lstStyle/>
        <a:p>
          <a:endParaRPr lang="en-US"/>
        </a:p>
      </dgm:t>
    </dgm:pt>
    <dgm:pt modelId="{69CB35C8-C79D-49B6-ABAD-F55CECADF35B}">
      <dgm:prSet/>
      <dgm:spPr>
        <a:solidFill>
          <a:srgbClr val="F8C4CB">
            <a:alpha val="90000"/>
          </a:srgbClr>
        </a:solidFill>
      </dgm:spPr>
      <dgm:t>
        <a:bodyPr/>
        <a:lstStyle/>
        <a:p>
          <a:r>
            <a:rPr lang="en-IN" dirty="0"/>
            <a:t>Which products go well together? How to bundle different products to increase sales.</a:t>
          </a:r>
          <a:endParaRPr lang="en-US" dirty="0"/>
        </a:p>
      </dgm:t>
    </dgm:pt>
    <dgm:pt modelId="{EAE0A42C-8846-471B-A748-9CE43062C79C}" type="parTrans" cxnId="{E976B85F-BB99-433B-A9B8-0F4F48338DE4}">
      <dgm:prSet/>
      <dgm:spPr/>
      <dgm:t>
        <a:bodyPr/>
        <a:lstStyle/>
        <a:p>
          <a:endParaRPr lang="en-US"/>
        </a:p>
      </dgm:t>
    </dgm:pt>
    <dgm:pt modelId="{13005030-C856-40DD-BBDA-1142CD1969CF}" type="sibTrans" cxnId="{E976B85F-BB99-433B-A9B8-0F4F48338DE4}">
      <dgm:prSet/>
      <dgm:spPr/>
      <dgm:t>
        <a:bodyPr/>
        <a:lstStyle/>
        <a:p>
          <a:endParaRPr lang="en-US"/>
        </a:p>
      </dgm:t>
    </dgm:pt>
    <dgm:pt modelId="{E7AABE30-3440-418E-B1D8-37011DB01216}">
      <dgm:prSet/>
      <dgm:spPr>
        <a:solidFill>
          <a:srgbClr val="DC1A35"/>
        </a:solidFill>
      </dgm:spPr>
      <dgm:t>
        <a:bodyPr/>
        <a:lstStyle/>
        <a:p>
          <a:r>
            <a:rPr lang="en-IN"/>
            <a:t>OLS:</a:t>
          </a:r>
          <a:endParaRPr lang="en-US"/>
        </a:p>
      </dgm:t>
    </dgm:pt>
    <dgm:pt modelId="{CD86F840-1655-4029-805D-CA72A13AD0DE}" type="parTrans" cxnId="{5B2E8871-A67D-47F4-A0E9-BBB424871F04}">
      <dgm:prSet/>
      <dgm:spPr/>
      <dgm:t>
        <a:bodyPr/>
        <a:lstStyle/>
        <a:p>
          <a:endParaRPr lang="en-US"/>
        </a:p>
      </dgm:t>
    </dgm:pt>
    <dgm:pt modelId="{60C6761A-E28E-4D95-88FE-7D4C92289749}" type="sibTrans" cxnId="{5B2E8871-A67D-47F4-A0E9-BBB424871F04}">
      <dgm:prSet/>
      <dgm:spPr/>
      <dgm:t>
        <a:bodyPr/>
        <a:lstStyle/>
        <a:p>
          <a:endParaRPr lang="en-US"/>
        </a:p>
      </dgm:t>
    </dgm:pt>
    <dgm:pt modelId="{08E5FEF2-3653-4953-894B-052C91DC3536}">
      <dgm:prSet/>
      <dgm:spPr>
        <a:solidFill>
          <a:srgbClr val="F8C4CB">
            <a:alpha val="90000"/>
          </a:srgbClr>
        </a:solidFill>
        <a:ln>
          <a:solidFill>
            <a:srgbClr val="F8C4CB">
              <a:alpha val="90000"/>
            </a:srgbClr>
          </a:solidFill>
        </a:ln>
      </dgm:spPr>
      <dgm:t>
        <a:bodyPr/>
        <a:lstStyle/>
        <a:p>
          <a:r>
            <a:rPr lang="en-IN"/>
            <a:t>What marcom and discount actions should TGIF do to increase margins.</a:t>
          </a:r>
          <a:endParaRPr lang="en-US"/>
        </a:p>
      </dgm:t>
    </dgm:pt>
    <dgm:pt modelId="{5CDE3A7C-74C1-4E1D-8843-37D7F5DB5230}" type="parTrans" cxnId="{58B20810-1B25-4A9B-ABBE-8F1011D0BB02}">
      <dgm:prSet/>
      <dgm:spPr/>
      <dgm:t>
        <a:bodyPr/>
        <a:lstStyle/>
        <a:p>
          <a:endParaRPr lang="en-US"/>
        </a:p>
      </dgm:t>
    </dgm:pt>
    <dgm:pt modelId="{7503AF1F-AD3E-463E-8B5D-50336DA72035}" type="sibTrans" cxnId="{58B20810-1B25-4A9B-ABBE-8F1011D0BB02}">
      <dgm:prSet/>
      <dgm:spPr/>
      <dgm:t>
        <a:bodyPr/>
        <a:lstStyle/>
        <a:p>
          <a:endParaRPr lang="en-US"/>
        </a:p>
      </dgm:t>
    </dgm:pt>
    <dgm:pt modelId="{22294C29-368F-49E7-9125-17904B7903C9}" type="pres">
      <dgm:prSet presAssocID="{95B89FB3-4C65-4707-AAF3-709496CFEB03}" presName="Name0" presStyleCnt="0">
        <dgm:presLayoutVars>
          <dgm:dir/>
          <dgm:animLvl val="lvl"/>
          <dgm:resizeHandles val="exact"/>
        </dgm:presLayoutVars>
      </dgm:prSet>
      <dgm:spPr/>
    </dgm:pt>
    <dgm:pt modelId="{1E921388-C7C7-486D-8F8B-0A631DEEA05B}" type="pres">
      <dgm:prSet presAssocID="{C30405C1-C5D2-461D-BFCD-E1C4D000C2BA}" presName="linNode" presStyleCnt="0"/>
      <dgm:spPr/>
    </dgm:pt>
    <dgm:pt modelId="{8AC2065E-08F2-4495-9DDD-A9D3A41DD3B0}" type="pres">
      <dgm:prSet presAssocID="{C30405C1-C5D2-461D-BFCD-E1C4D000C2BA}" presName="parentText" presStyleLbl="alignNode1" presStyleIdx="0" presStyleCnt="3">
        <dgm:presLayoutVars>
          <dgm:chMax val="1"/>
          <dgm:bulletEnabled/>
        </dgm:presLayoutVars>
      </dgm:prSet>
      <dgm:spPr/>
    </dgm:pt>
    <dgm:pt modelId="{03766A3C-34D1-420E-B58E-97CF885F1576}" type="pres">
      <dgm:prSet presAssocID="{C30405C1-C5D2-461D-BFCD-E1C4D000C2BA}" presName="descendantText" presStyleLbl="alignAccFollowNode1" presStyleIdx="0" presStyleCnt="3">
        <dgm:presLayoutVars>
          <dgm:bulletEnabled/>
        </dgm:presLayoutVars>
      </dgm:prSet>
      <dgm:spPr/>
    </dgm:pt>
    <dgm:pt modelId="{318A601E-0C9B-4237-925E-79505C030B81}" type="pres">
      <dgm:prSet presAssocID="{9C81ED8A-3F77-4422-80F7-538D8D8B8A81}" presName="sp" presStyleCnt="0"/>
      <dgm:spPr/>
    </dgm:pt>
    <dgm:pt modelId="{8AC20D9F-72EA-47AB-8392-1DAEADADE670}" type="pres">
      <dgm:prSet presAssocID="{D6CD5621-1F47-4DE8-AA64-30CE5EBA7FF8}" presName="linNode" presStyleCnt="0"/>
      <dgm:spPr/>
    </dgm:pt>
    <dgm:pt modelId="{BA47269A-EA09-48CA-B54D-CA104C2369E2}" type="pres">
      <dgm:prSet presAssocID="{D6CD5621-1F47-4DE8-AA64-30CE5EBA7FF8}" presName="parentText" presStyleLbl="alignNode1" presStyleIdx="1" presStyleCnt="3">
        <dgm:presLayoutVars>
          <dgm:chMax val="1"/>
          <dgm:bulletEnabled/>
        </dgm:presLayoutVars>
      </dgm:prSet>
      <dgm:spPr/>
    </dgm:pt>
    <dgm:pt modelId="{F8531171-4D18-479C-986B-E55D071F7D78}" type="pres">
      <dgm:prSet presAssocID="{D6CD5621-1F47-4DE8-AA64-30CE5EBA7FF8}" presName="descendantText" presStyleLbl="alignAccFollowNode1" presStyleIdx="1" presStyleCnt="3">
        <dgm:presLayoutVars>
          <dgm:bulletEnabled/>
        </dgm:presLayoutVars>
      </dgm:prSet>
      <dgm:spPr/>
    </dgm:pt>
    <dgm:pt modelId="{F463224F-0164-4A1A-A54A-4254C3F068B4}" type="pres">
      <dgm:prSet presAssocID="{9C798FF7-73E6-4F49-9BD4-0C6654910FBF}" presName="sp" presStyleCnt="0"/>
      <dgm:spPr/>
    </dgm:pt>
    <dgm:pt modelId="{8695072B-A65D-490C-A125-B53E66A2273B}" type="pres">
      <dgm:prSet presAssocID="{E7AABE30-3440-418E-B1D8-37011DB01216}" presName="linNode" presStyleCnt="0"/>
      <dgm:spPr/>
    </dgm:pt>
    <dgm:pt modelId="{78C81364-17DE-4713-92D6-AC5184BFA19A}" type="pres">
      <dgm:prSet presAssocID="{E7AABE30-3440-418E-B1D8-37011DB01216}" presName="parentText" presStyleLbl="alignNode1" presStyleIdx="2" presStyleCnt="3">
        <dgm:presLayoutVars>
          <dgm:chMax val="1"/>
          <dgm:bulletEnabled/>
        </dgm:presLayoutVars>
      </dgm:prSet>
      <dgm:spPr/>
    </dgm:pt>
    <dgm:pt modelId="{5CE4FACD-0308-4D73-B996-672797AE1226}" type="pres">
      <dgm:prSet presAssocID="{E7AABE30-3440-418E-B1D8-37011DB01216}" presName="descendantText" presStyleLbl="alignAccFollowNode1" presStyleIdx="2" presStyleCnt="3">
        <dgm:presLayoutVars>
          <dgm:bulletEnabled/>
        </dgm:presLayoutVars>
      </dgm:prSet>
      <dgm:spPr/>
    </dgm:pt>
  </dgm:ptLst>
  <dgm:cxnLst>
    <dgm:cxn modelId="{58B20810-1B25-4A9B-ABBE-8F1011D0BB02}" srcId="{E7AABE30-3440-418E-B1D8-37011DB01216}" destId="{08E5FEF2-3653-4953-894B-052C91DC3536}" srcOrd="0" destOrd="0" parTransId="{5CDE3A7C-74C1-4E1D-8843-37D7F5DB5230}" sibTransId="{7503AF1F-AD3E-463E-8B5D-50336DA72035}"/>
    <dgm:cxn modelId="{591E9F19-7AAF-44FA-8421-D1C9C6153D0D}" type="presOf" srcId="{E7AABE30-3440-418E-B1D8-37011DB01216}" destId="{78C81364-17DE-4713-92D6-AC5184BFA19A}" srcOrd="0" destOrd="0" presId="urn:microsoft.com/office/officeart/2016/7/layout/VerticalSolidActionList"/>
    <dgm:cxn modelId="{E976B85F-BB99-433B-A9B8-0F4F48338DE4}" srcId="{D6CD5621-1F47-4DE8-AA64-30CE5EBA7FF8}" destId="{69CB35C8-C79D-49B6-ABAD-F55CECADF35B}" srcOrd="0" destOrd="0" parTransId="{EAE0A42C-8846-471B-A748-9CE43062C79C}" sibTransId="{13005030-C856-40DD-BBDA-1142CD1969CF}"/>
    <dgm:cxn modelId="{D6BFA945-DF1F-40FC-9566-3BFF7D01113A}" type="presOf" srcId="{B01693B5-2D52-4198-B67A-ACCF2994FA6B}" destId="{03766A3C-34D1-420E-B58E-97CF885F1576}" srcOrd="0" destOrd="0" presId="urn:microsoft.com/office/officeart/2016/7/layout/VerticalSolidActionList"/>
    <dgm:cxn modelId="{5B2E8871-A67D-47F4-A0E9-BBB424871F04}" srcId="{95B89FB3-4C65-4707-AAF3-709496CFEB03}" destId="{E7AABE30-3440-418E-B1D8-37011DB01216}" srcOrd="2" destOrd="0" parTransId="{CD86F840-1655-4029-805D-CA72A13AD0DE}" sibTransId="{60C6761A-E28E-4D95-88FE-7D4C92289749}"/>
    <dgm:cxn modelId="{3DCA4C72-6AD1-4EE2-9778-B99987F2DBC7}" srcId="{95B89FB3-4C65-4707-AAF3-709496CFEB03}" destId="{C30405C1-C5D2-461D-BFCD-E1C4D000C2BA}" srcOrd="0" destOrd="0" parTransId="{CFB1CD0A-A237-4749-837F-C1831A8EEBC3}" sibTransId="{9C81ED8A-3F77-4422-80F7-538D8D8B8A81}"/>
    <dgm:cxn modelId="{DA7B6481-6A8A-4FFF-B0BA-339AC20254B6}" type="presOf" srcId="{D6CD5621-1F47-4DE8-AA64-30CE5EBA7FF8}" destId="{BA47269A-EA09-48CA-B54D-CA104C2369E2}" srcOrd="0" destOrd="0" presId="urn:microsoft.com/office/officeart/2016/7/layout/VerticalSolidActionList"/>
    <dgm:cxn modelId="{B43C2587-53FE-483E-A13F-F37660D60982}" type="presOf" srcId="{C30405C1-C5D2-461D-BFCD-E1C4D000C2BA}" destId="{8AC2065E-08F2-4495-9DDD-A9D3A41DD3B0}" srcOrd="0" destOrd="0" presId="urn:microsoft.com/office/officeart/2016/7/layout/VerticalSolidActionList"/>
    <dgm:cxn modelId="{2D6CAE8F-21AE-44E6-93B9-E4265494CB2D}" type="presOf" srcId="{69CB35C8-C79D-49B6-ABAD-F55CECADF35B}" destId="{F8531171-4D18-479C-986B-E55D071F7D78}" srcOrd="0" destOrd="0" presId="urn:microsoft.com/office/officeart/2016/7/layout/VerticalSolidActionList"/>
    <dgm:cxn modelId="{CF7CAA99-A175-4FDA-9FA5-58483CC0EA5C}" srcId="{C30405C1-C5D2-461D-BFCD-E1C4D000C2BA}" destId="{B01693B5-2D52-4198-B67A-ACCF2994FA6B}" srcOrd="0" destOrd="0" parTransId="{1BF4C5F7-27A9-4C71-86B2-68708BDD4EAA}" sibTransId="{F50F5AA3-9A15-4CD7-8B0B-7472BA320394}"/>
    <dgm:cxn modelId="{8914C4A1-0C47-45B9-A624-12193E3E05B1}" type="presOf" srcId="{95B89FB3-4C65-4707-AAF3-709496CFEB03}" destId="{22294C29-368F-49E7-9125-17904B7903C9}" srcOrd="0" destOrd="0" presId="urn:microsoft.com/office/officeart/2016/7/layout/VerticalSolidActionList"/>
    <dgm:cxn modelId="{04A388DC-88C9-460B-BCB8-8164A5C221F3}" type="presOf" srcId="{08E5FEF2-3653-4953-894B-052C91DC3536}" destId="{5CE4FACD-0308-4D73-B996-672797AE1226}" srcOrd="0" destOrd="0" presId="urn:microsoft.com/office/officeart/2016/7/layout/VerticalSolidActionList"/>
    <dgm:cxn modelId="{85C2CBEE-3F24-47AC-BE45-EDBDB50DF63F}" srcId="{95B89FB3-4C65-4707-AAF3-709496CFEB03}" destId="{D6CD5621-1F47-4DE8-AA64-30CE5EBA7FF8}" srcOrd="1" destOrd="0" parTransId="{C1697177-2CD5-420D-B7D6-452EBE54A7CB}" sibTransId="{9C798FF7-73E6-4F49-9BD4-0C6654910FBF}"/>
    <dgm:cxn modelId="{22E6557B-F579-47A8-8900-CAB31A6661EC}" type="presParOf" srcId="{22294C29-368F-49E7-9125-17904B7903C9}" destId="{1E921388-C7C7-486D-8F8B-0A631DEEA05B}" srcOrd="0" destOrd="0" presId="urn:microsoft.com/office/officeart/2016/7/layout/VerticalSolidActionList"/>
    <dgm:cxn modelId="{1EAAD1B3-DD7E-4AAE-8475-4A74CCCDE648}" type="presParOf" srcId="{1E921388-C7C7-486D-8F8B-0A631DEEA05B}" destId="{8AC2065E-08F2-4495-9DDD-A9D3A41DD3B0}" srcOrd="0" destOrd="0" presId="urn:microsoft.com/office/officeart/2016/7/layout/VerticalSolidActionList"/>
    <dgm:cxn modelId="{0B0B1374-0109-4C84-93E4-28AAA174DCD3}" type="presParOf" srcId="{1E921388-C7C7-486D-8F8B-0A631DEEA05B}" destId="{03766A3C-34D1-420E-B58E-97CF885F1576}" srcOrd="1" destOrd="0" presId="urn:microsoft.com/office/officeart/2016/7/layout/VerticalSolidActionList"/>
    <dgm:cxn modelId="{B3221968-2C24-431B-8E38-95C5D2A33B16}" type="presParOf" srcId="{22294C29-368F-49E7-9125-17904B7903C9}" destId="{318A601E-0C9B-4237-925E-79505C030B81}" srcOrd="1" destOrd="0" presId="urn:microsoft.com/office/officeart/2016/7/layout/VerticalSolidActionList"/>
    <dgm:cxn modelId="{40D5C1F1-59B4-4650-846F-DA2CEFFDA916}" type="presParOf" srcId="{22294C29-368F-49E7-9125-17904B7903C9}" destId="{8AC20D9F-72EA-47AB-8392-1DAEADADE670}" srcOrd="2" destOrd="0" presId="urn:microsoft.com/office/officeart/2016/7/layout/VerticalSolidActionList"/>
    <dgm:cxn modelId="{A9835C05-1C9B-46A9-B702-7965C4FAE28C}" type="presParOf" srcId="{8AC20D9F-72EA-47AB-8392-1DAEADADE670}" destId="{BA47269A-EA09-48CA-B54D-CA104C2369E2}" srcOrd="0" destOrd="0" presId="urn:microsoft.com/office/officeart/2016/7/layout/VerticalSolidActionList"/>
    <dgm:cxn modelId="{0368FF02-9D47-4353-AB4B-7D094BD61111}" type="presParOf" srcId="{8AC20D9F-72EA-47AB-8392-1DAEADADE670}" destId="{F8531171-4D18-479C-986B-E55D071F7D78}" srcOrd="1" destOrd="0" presId="urn:microsoft.com/office/officeart/2016/7/layout/VerticalSolidActionList"/>
    <dgm:cxn modelId="{B5E4ADD4-4950-4868-B874-781D5C5F892B}" type="presParOf" srcId="{22294C29-368F-49E7-9125-17904B7903C9}" destId="{F463224F-0164-4A1A-A54A-4254C3F068B4}" srcOrd="3" destOrd="0" presId="urn:microsoft.com/office/officeart/2016/7/layout/VerticalSolidActionList"/>
    <dgm:cxn modelId="{9DAB8753-C33E-4BAD-8424-57D596A9090A}" type="presParOf" srcId="{22294C29-368F-49E7-9125-17904B7903C9}" destId="{8695072B-A65D-490C-A125-B53E66A2273B}" srcOrd="4" destOrd="0" presId="urn:microsoft.com/office/officeart/2016/7/layout/VerticalSolidActionList"/>
    <dgm:cxn modelId="{36394A13-34F1-41C4-A9CC-E6E3EFCE1522}" type="presParOf" srcId="{8695072B-A65D-490C-A125-B53E66A2273B}" destId="{78C81364-17DE-4713-92D6-AC5184BFA19A}" srcOrd="0" destOrd="0" presId="urn:microsoft.com/office/officeart/2016/7/layout/VerticalSolidActionList"/>
    <dgm:cxn modelId="{CDC2B237-7174-403B-BD22-3AFDE0B1B428}" type="presParOf" srcId="{8695072B-A65D-490C-A125-B53E66A2273B}" destId="{5CE4FACD-0308-4D73-B996-672797AE122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DB363-DCF4-4A4C-8C9A-D55BE7568084}" type="doc">
      <dgm:prSet loTypeId="urn:microsoft.com/office/officeart/2016/7/layout/HorizontalActionList" loCatId="List" qsTypeId="urn:microsoft.com/office/officeart/2005/8/quickstyle/simple1" qsCatId="simple" csTypeId="urn:microsoft.com/office/officeart/2005/8/colors/accent5_2" csCatId="accent5" phldr="1"/>
      <dgm:spPr/>
      <dgm:t>
        <a:bodyPr/>
        <a:lstStyle/>
        <a:p>
          <a:endParaRPr lang="en-US"/>
        </a:p>
      </dgm:t>
    </dgm:pt>
    <dgm:pt modelId="{A9909A3A-3E98-4FC5-B078-FF92567DC962}">
      <dgm:prSet/>
      <dgm:spPr>
        <a:solidFill>
          <a:srgbClr val="DC1A35"/>
        </a:solidFill>
      </dgm:spPr>
      <dgm:t>
        <a:bodyPr/>
        <a:lstStyle/>
        <a:p>
          <a:r>
            <a:rPr lang="en-IN" b="1" dirty="0"/>
            <a:t>Faithful Frequents</a:t>
          </a:r>
          <a:endParaRPr lang="en-US" b="1" dirty="0"/>
        </a:p>
      </dgm:t>
    </dgm:pt>
    <dgm:pt modelId="{B6530A13-9783-4C96-B883-DC8BA9A7E6D1}" type="parTrans" cxnId="{305C8B9B-F7B4-4EAE-935A-C56CB44B92A2}">
      <dgm:prSet/>
      <dgm:spPr/>
      <dgm:t>
        <a:bodyPr/>
        <a:lstStyle/>
        <a:p>
          <a:endParaRPr lang="en-US"/>
        </a:p>
      </dgm:t>
    </dgm:pt>
    <dgm:pt modelId="{E0C95220-DB29-4029-8065-B301329A0966}" type="sibTrans" cxnId="{305C8B9B-F7B4-4EAE-935A-C56CB44B92A2}">
      <dgm:prSet/>
      <dgm:spPr/>
      <dgm:t>
        <a:bodyPr/>
        <a:lstStyle/>
        <a:p>
          <a:endParaRPr lang="en-US"/>
        </a:p>
      </dgm:t>
    </dgm:pt>
    <dgm:pt modelId="{F6412511-D112-499D-BE8A-D4F2E2CBA332}">
      <dgm:prSet custT="1"/>
      <dgm:spPr>
        <a:solidFill>
          <a:srgbClr val="F8C4CB"/>
        </a:solidFill>
        <a:ln>
          <a:solidFill>
            <a:srgbClr val="F8C4CB">
              <a:alpha val="90000"/>
            </a:srgbClr>
          </a:solidFill>
        </a:ln>
      </dgm:spPr>
      <dgm:t>
        <a:bodyPr/>
        <a:lstStyle/>
        <a:p>
          <a:pPr algn="ctr">
            <a:buFont typeface="Arial" panose="020B0604020202020204" pitchFamily="34" charset="0"/>
            <a:buNone/>
          </a:pPr>
          <a:r>
            <a:rPr lang="en-IN" sz="1800" b="1" u="none" dirty="0">
              <a:solidFill>
                <a:srgbClr val="DC1A35"/>
              </a:solidFill>
              <a:effectLst>
                <a:outerShdw blurRad="38100" dist="38100" dir="2700000" algn="tl">
                  <a:srgbClr val="000000">
                    <a:alpha val="43137"/>
                  </a:srgbClr>
                </a:outerShdw>
              </a:effectLst>
            </a:rPr>
            <a:t>Let’s get married??</a:t>
          </a:r>
        </a:p>
      </dgm:t>
    </dgm:pt>
    <dgm:pt modelId="{EF753E76-AB78-43AD-8A31-A4B36AC1B135}" type="parTrans" cxnId="{011CE973-FD37-43F0-B432-97CB9AB2C751}">
      <dgm:prSet/>
      <dgm:spPr/>
      <dgm:t>
        <a:bodyPr/>
        <a:lstStyle/>
        <a:p>
          <a:endParaRPr lang="en-US"/>
        </a:p>
      </dgm:t>
    </dgm:pt>
    <dgm:pt modelId="{27548369-FF3F-412E-9389-821C8F5121C6}" type="sibTrans" cxnId="{011CE973-FD37-43F0-B432-97CB9AB2C751}">
      <dgm:prSet/>
      <dgm:spPr/>
      <dgm:t>
        <a:bodyPr/>
        <a:lstStyle/>
        <a:p>
          <a:endParaRPr lang="en-US"/>
        </a:p>
      </dgm:t>
    </dgm:pt>
    <dgm:pt modelId="{91911DAE-F868-4823-A0CF-6A443D7B211B}">
      <dgm:prSet custT="1"/>
      <dgm:spPr>
        <a:solidFill>
          <a:srgbClr val="F8C4CB"/>
        </a:solidFill>
        <a:ln>
          <a:solidFill>
            <a:srgbClr val="F8C4CB">
              <a:alpha val="90000"/>
            </a:srgbClr>
          </a:solidFill>
        </a:ln>
      </dgm:spPr>
      <dgm:t>
        <a:bodyPr/>
        <a:lstStyle/>
        <a:p>
          <a:pPr algn="ctr">
            <a:buNone/>
          </a:pPr>
          <a:r>
            <a:rPr lang="en-IN" sz="1800" b="1" u="none" dirty="0"/>
            <a:t>Customer Base </a:t>
          </a:r>
        </a:p>
        <a:p>
          <a:pPr algn="ctr">
            <a:buNone/>
          </a:pPr>
          <a:r>
            <a:rPr lang="en-US" sz="3600" b="1" u="none" dirty="0">
              <a:solidFill>
                <a:srgbClr val="DC1A35"/>
              </a:solidFill>
            </a:rPr>
            <a:t>6%</a:t>
          </a:r>
        </a:p>
      </dgm:t>
    </dgm:pt>
    <dgm:pt modelId="{1FA98236-0364-454D-8D32-1A498E3E61CE}" type="parTrans" cxnId="{3C17D763-B889-4D5D-B96F-F2FA2475B03D}">
      <dgm:prSet/>
      <dgm:spPr/>
      <dgm:t>
        <a:bodyPr/>
        <a:lstStyle/>
        <a:p>
          <a:endParaRPr lang="en-US"/>
        </a:p>
      </dgm:t>
    </dgm:pt>
    <dgm:pt modelId="{AE041FF5-26C2-4A99-A4EA-17F1999A45D9}" type="sibTrans" cxnId="{3C17D763-B889-4D5D-B96F-F2FA2475B03D}">
      <dgm:prSet/>
      <dgm:spPr/>
      <dgm:t>
        <a:bodyPr/>
        <a:lstStyle/>
        <a:p>
          <a:endParaRPr lang="en-US"/>
        </a:p>
      </dgm:t>
    </dgm:pt>
    <dgm:pt modelId="{843AF385-9DC6-4BAA-8BB4-076D65094153}">
      <dgm:prSet/>
      <dgm:spPr>
        <a:solidFill>
          <a:srgbClr val="DC1A35"/>
        </a:solidFill>
        <a:ln>
          <a:solidFill>
            <a:srgbClr val="F8C4CB"/>
          </a:solidFill>
        </a:ln>
      </dgm:spPr>
      <dgm:t>
        <a:bodyPr/>
        <a:lstStyle/>
        <a:p>
          <a:r>
            <a:rPr lang="en-IN" b="1" dirty="0"/>
            <a:t>Special </a:t>
          </a:r>
          <a:r>
            <a:rPr lang="en-IN" b="1" dirty="0" err="1"/>
            <a:t>Occasioners</a:t>
          </a:r>
          <a:endParaRPr lang="en-US" b="1" dirty="0"/>
        </a:p>
      </dgm:t>
    </dgm:pt>
    <dgm:pt modelId="{4CE586E3-0F6B-4576-8D95-A12AE5F69FEE}" type="parTrans" cxnId="{8D7723EC-9B30-44C3-9CA0-F508756B82A9}">
      <dgm:prSet/>
      <dgm:spPr/>
      <dgm:t>
        <a:bodyPr/>
        <a:lstStyle/>
        <a:p>
          <a:endParaRPr lang="en-US"/>
        </a:p>
      </dgm:t>
    </dgm:pt>
    <dgm:pt modelId="{A0435028-8D05-426D-B41A-DC29180B6CD3}" type="sibTrans" cxnId="{8D7723EC-9B30-44C3-9CA0-F508756B82A9}">
      <dgm:prSet/>
      <dgm:spPr/>
      <dgm:t>
        <a:bodyPr/>
        <a:lstStyle/>
        <a:p>
          <a:endParaRPr lang="en-US"/>
        </a:p>
      </dgm:t>
    </dgm:pt>
    <dgm:pt modelId="{2D2523A9-CB98-4BD8-A27B-7F0184498CF9}">
      <dgm:prSet custT="1"/>
      <dgm:spPr>
        <a:solidFill>
          <a:srgbClr val="F8C4CB">
            <a:alpha val="90000"/>
          </a:srgbClr>
        </a:solidFill>
        <a:ln>
          <a:solidFill>
            <a:srgbClr val="F8C4CB">
              <a:alpha val="90000"/>
            </a:srgbClr>
          </a:solidFill>
        </a:ln>
      </dgm:spPr>
      <dgm:t>
        <a:bodyPr/>
        <a:lstStyle/>
        <a:p>
          <a:pPr algn="ctr">
            <a:buNone/>
          </a:pPr>
          <a:r>
            <a:rPr lang="en-US" sz="1800" b="1" i="0" u="none" dirty="0">
              <a:solidFill>
                <a:srgbClr val="DC1A35"/>
              </a:solidFill>
              <a:effectLst>
                <a:outerShdw blurRad="38100" dist="38100" dir="2700000" algn="tl">
                  <a:srgbClr val="000000">
                    <a:alpha val="43137"/>
                  </a:srgbClr>
                </a:outerShdw>
              </a:effectLst>
            </a:rPr>
            <a:t>The annoying relatives!</a:t>
          </a:r>
        </a:p>
      </dgm:t>
    </dgm:pt>
    <dgm:pt modelId="{2A02015A-E0DC-429B-BD07-4498B3CE2D38}" type="parTrans" cxnId="{DE91A1A8-F095-4443-A4DD-A6787039BF9E}">
      <dgm:prSet/>
      <dgm:spPr/>
      <dgm:t>
        <a:bodyPr/>
        <a:lstStyle/>
        <a:p>
          <a:endParaRPr lang="en-US"/>
        </a:p>
      </dgm:t>
    </dgm:pt>
    <dgm:pt modelId="{2AEF96A6-AA1B-49EB-85CA-01212AA7CA3F}" type="sibTrans" cxnId="{DE91A1A8-F095-4443-A4DD-A6787039BF9E}">
      <dgm:prSet/>
      <dgm:spPr/>
      <dgm:t>
        <a:bodyPr/>
        <a:lstStyle/>
        <a:p>
          <a:endParaRPr lang="en-US"/>
        </a:p>
      </dgm:t>
    </dgm:pt>
    <dgm:pt modelId="{B4356F09-5A48-41A7-9E37-DE59CCAA3BB1}">
      <dgm:prSet custT="1"/>
      <dgm:spPr>
        <a:solidFill>
          <a:srgbClr val="F8C4CB">
            <a:alpha val="90000"/>
          </a:srgbClr>
        </a:solidFill>
        <a:ln>
          <a:solidFill>
            <a:srgbClr val="F8C4CB">
              <a:alpha val="90000"/>
            </a:srgbClr>
          </a:solidFill>
        </a:ln>
      </dgm:spPr>
      <dgm:t>
        <a:bodyPr/>
        <a:lstStyle/>
        <a:p>
          <a:pPr algn="ctr">
            <a:buNone/>
          </a:pPr>
          <a:r>
            <a:rPr lang="en-IN" sz="1800" b="1" dirty="0"/>
            <a:t>Customer Base </a:t>
          </a:r>
        </a:p>
        <a:p>
          <a:pPr algn="ctr">
            <a:buNone/>
          </a:pPr>
          <a:r>
            <a:rPr lang="en-IN" sz="3600" b="1" dirty="0">
              <a:solidFill>
                <a:srgbClr val="DC1A35"/>
              </a:solidFill>
            </a:rPr>
            <a:t>13%</a:t>
          </a:r>
          <a:endParaRPr lang="en-US" sz="3600" b="1" dirty="0">
            <a:solidFill>
              <a:srgbClr val="DC1A35"/>
            </a:solidFill>
          </a:endParaRPr>
        </a:p>
      </dgm:t>
    </dgm:pt>
    <dgm:pt modelId="{B58A35FA-D48E-49B4-A9DB-5DA24255D676}" type="parTrans" cxnId="{72014F55-8DFA-4ED1-8795-0AAE47B6629D}">
      <dgm:prSet/>
      <dgm:spPr/>
      <dgm:t>
        <a:bodyPr/>
        <a:lstStyle/>
        <a:p>
          <a:endParaRPr lang="en-US"/>
        </a:p>
      </dgm:t>
    </dgm:pt>
    <dgm:pt modelId="{90602565-F286-4B35-A9AC-10E8067A12C8}" type="sibTrans" cxnId="{72014F55-8DFA-4ED1-8795-0AAE47B6629D}">
      <dgm:prSet/>
      <dgm:spPr/>
      <dgm:t>
        <a:bodyPr/>
        <a:lstStyle/>
        <a:p>
          <a:endParaRPr lang="en-US"/>
        </a:p>
      </dgm:t>
    </dgm:pt>
    <dgm:pt modelId="{E345E14D-ED3B-48B3-93B6-C4F16C8624FD}">
      <dgm:prSet/>
      <dgm:spPr>
        <a:solidFill>
          <a:srgbClr val="DC1A35"/>
        </a:solidFill>
      </dgm:spPr>
      <dgm:t>
        <a:bodyPr/>
        <a:lstStyle/>
        <a:p>
          <a:r>
            <a:rPr lang="en-IN" b="1" dirty="0"/>
            <a:t>Bar Patrons</a:t>
          </a:r>
          <a:endParaRPr lang="en-US" b="1" dirty="0"/>
        </a:p>
      </dgm:t>
    </dgm:pt>
    <dgm:pt modelId="{407663AE-1ADF-4BC7-AD6C-2E976928D4CD}" type="parTrans" cxnId="{75CB4580-3100-43AD-8835-36A65BA84947}">
      <dgm:prSet/>
      <dgm:spPr/>
      <dgm:t>
        <a:bodyPr/>
        <a:lstStyle/>
        <a:p>
          <a:endParaRPr lang="en-US"/>
        </a:p>
      </dgm:t>
    </dgm:pt>
    <dgm:pt modelId="{4E5EC5B1-D734-4BB6-8054-121DB6235662}" type="sibTrans" cxnId="{75CB4580-3100-43AD-8835-36A65BA84947}">
      <dgm:prSet/>
      <dgm:spPr/>
      <dgm:t>
        <a:bodyPr/>
        <a:lstStyle/>
        <a:p>
          <a:endParaRPr lang="en-US"/>
        </a:p>
      </dgm:t>
    </dgm:pt>
    <dgm:pt modelId="{A1EC1C00-3143-4C3E-A400-9C36223EAF46}">
      <dgm:prSet custT="1"/>
      <dgm:spPr>
        <a:solidFill>
          <a:srgbClr val="F8C4CB">
            <a:alpha val="90000"/>
          </a:srgbClr>
        </a:solidFill>
        <a:ln>
          <a:solidFill>
            <a:srgbClr val="F8C4CB">
              <a:alpha val="90000"/>
            </a:srgbClr>
          </a:solidFill>
        </a:ln>
      </dgm:spPr>
      <dgm:t>
        <a:bodyPr/>
        <a:lstStyle/>
        <a:p>
          <a:pPr algn="ctr"/>
          <a:r>
            <a:rPr lang="en-US" sz="1800" b="1" u="none" dirty="0">
              <a:solidFill>
                <a:srgbClr val="DC1A35"/>
              </a:solidFill>
              <a:effectLst>
                <a:outerShdw blurRad="38100" dist="38100" dir="2700000" algn="tl">
                  <a:srgbClr val="000000">
                    <a:alpha val="43137"/>
                  </a:srgbClr>
                </a:outerShdw>
              </a:effectLst>
            </a:rPr>
            <a:t>Not Drunk Enough!</a:t>
          </a:r>
        </a:p>
        <a:p>
          <a:pPr algn="ctr"/>
          <a:r>
            <a:rPr lang="en-US" sz="1800" b="1" dirty="0"/>
            <a:t>Customer Base </a:t>
          </a:r>
        </a:p>
        <a:p>
          <a:pPr algn="ctr"/>
          <a:r>
            <a:rPr lang="en-US" sz="3600" b="1" dirty="0">
              <a:solidFill>
                <a:srgbClr val="DC1A35"/>
              </a:solidFill>
            </a:rPr>
            <a:t>22%</a:t>
          </a:r>
        </a:p>
        <a:p>
          <a:pPr algn="ctr"/>
          <a:r>
            <a:rPr lang="en-US" sz="1800" b="1" dirty="0"/>
            <a:t>Total Revenue </a:t>
          </a:r>
        </a:p>
        <a:p>
          <a:pPr algn="ctr"/>
          <a:r>
            <a:rPr lang="en-US" sz="3600" b="1" dirty="0">
              <a:solidFill>
                <a:srgbClr val="DC1A35"/>
              </a:solidFill>
            </a:rPr>
            <a:t>20%</a:t>
          </a:r>
        </a:p>
        <a:p>
          <a:pPr algn="l"/>
          <a:endParaRPr lang="en-US" sz="1100" b="1" dirty="0"/>
        </a:p>
      </dgm:t>
    </dgm:pt>
    <dgm:pt modelId="{C4C7402D-1672-49F6-A0BD-74A73361FEF5}" type="parTrans" cxnId="{540CDD4F-8D57-4C07-902A-34869CCF6AB6}">
      <dgm:prSet/>
      <dgm:spPr/>
      <dgm:t>
        <a:bodyPr/>
        <a:lstStyle/>
        <a:p>
          <a:endParaRPr lang="en-US"/>
        </a:p>
      </dgm:t>
    </dgm:pt>
    <dgm:pt modelId="{86A03D6D-056F-4481-94CB-DFCC35733466}" type="sibTrans" cxnId="{540CDD4F-8D57-4C07-902A-34869CCF6AB6}">
      <dgm:prSet/>
      <dgm:spPr/>
      <dgm:t>
        <a:bodyPr/>
        <a:lstStyle/>
        <a:p>
          <a:endParaRPr lang="en-US"/>
        </a:p>
      </dgm:t>
    </dgm:pt>
    <dgm:pt modelId="{AAABC849-BA6A-47FC-8FEB-8C45DEAA3FBC}">
      <dgm:prSet/>
      <dgm:spPr>
        <a:solidFill>
          <a:srgbClr val="DC1A35"/>
        </a:solidFill>
      </dgm:spPr>
      <dgm:t>
        <a:bodyPr/>
        <a:lstStyle/>
        <a:p>
          <a:r>
            <a:rPr lang="en-IN" b="1" dirty="0"/>
            <a:t>Sweet Discounters</a:t>
          </a:r>
          <a:endParaRPr lang="en-US" b="1" dirty="0"/>
        </a:p>
      </dgm:t>
    </dgm:pt>
    <dgm:pt modelId="{E7CBAB81-E6F7-4B39-9818-CFBE649AF9A8}" type="parTrans" cxnId="{DE43DA23-B4DB-4573-8A19-66296C658737}">
      <dgm:prSet/>
      <dgm:spPr/>
      <dgm:t>
        <a:bodyPr/>
        <a:lstStyle/>
        <a:p>
          <a:endParaRPr lang="en-US"/>
        </a:p>
      </dgm:t>
    </dgm:pt>
    <dgm:pt modelId="{918DFE00-3E18-41AF-A638-18734CDA378A}" type="sibTrans" cxnId="{DE43DA23-B4DB-4573-8A19-66296C658737}">
      <dgm:prSet/>
      <dgm:spPr/>
      <dgm:t>
        <a:bodyPr/>
        <a:lstStyle/>
        <a:p>
          <a:endParaRPr lang="en-US"/>
        </a:p>
      </dgm:t>
    </dgm:pt>
    <dgm:pt modelId="{044C3B70-9A05-4E7E-B3DC-65DBD5438E2A}">
      <dgm:prSet custT="1"/>
      <dgm:spPr>
        <a:solidFill>
          <a:srgbClr val="F8C4CB">
            <a:alpha val="90000"/>
          </a:srgbClr>
        </a:solidFill>
      </dgm:spPr>
      <dgm:t>
        <a:bodyPr/>
        <a:lstStyle/>
        <a:p>
          <a:pPr algn="ctr"/>
          <a:r>
            <a:rPr lang="en-US" sz="1800" b="1" u="none" dirty="0">
              <a:solidFill>
                <a:srgbClr val="DC1A35"/>
              </a:solidFill>
              <a:effectLst>
                <a:outerShdw blurRad="38100" dist="38100" dir="2700000" algn="tl">
                  <a:srgbClr val="000000">
                    <a:alpha val="43137"/>
                  </a:srgbClr>
                </a:outerShdw>
              </a:effectLst>
            </a:rPr>
            <a:t>No Strings Attached!</a:t>
          </a:r>
        </a:p>
        <a:p>
          <a:pPr algn="ctr"/>
          <a:r>
            <a:rPr lang="en-US" sz="1800" b="1" dirty="0"/>
            <a:t>Customer Base </a:t>
          </a:r>
        </a:p>
        <a:p>
          <a:pPr algn="ctr"/>
          <a:r>
            <a:rPr lang="en-US" sz="3600" b="1" dirty="0">
              <a:solidFill>
                <a:srgbClr val="DC1A35"/>
              </a:solidFill>
            </a:rPr>
            <a:t>11%</a:t>
          </a:r>
        </a:p>
      </dgm:t>
    </dgm:pt>
    <dgm:pt modelId="{95BA37DB-8284-41C5-8A22-EBE538BF41AB}" type="parTrans" cxnId="{ABA46B53-B5DB-45BC-86EF-226878229EDA}">
      <dgm:prSet/>
      <dgm:spPr/>
      <dgm:t>
        <a:bodyPr/>
        <a:lstStyle/>
        <a:p>
          <a:endParaRPr lang="en-US"/>
        </a:p>
      </dgm:t>
    </dgm:pt>
    <dgm:pt modelId="{EDC2478F-5A7C-4F9F-964B-0543D3D9E50A}" type="sibTrans" cxnId="{ABA46B53-B5DB-45BC-86EF-226878229EDA}">
      <dgm:prSet/>
      <dgm:spPr/>
      <dgm:t>
        <a:bodyPr/>
        <a:lstStyle/>
        <a:p>
          <a:endParaRPr lang="en-US"/>
        </a:p>
      </dgm:t>
    </dgm:pt>
    <dgm:pt modelId="{970165C4-AD9A-49BB-84CB-F3A4418D70DC}">
      <dgm:prSet/>
      <dgm:spPr>
        <a:solidFill>
          <a:srgbClr val="DC1A35"/>
        </a:solidFill>
      </dgm:spPr>
      <dgm:t>
        <a:bodyPr/>
        <a:lstStyle/>
        <a:p>
          <a:r>
            <a:rPr lang="en-IN" b="1" dirty="0"/>
            <a:t>Family Lunches</a:t>
          </a:r>
          <a:endParaRPr lang="en-US" b="1" dirty="0"/>
        </a:p>
      </dgm:t>
    </dgm:pt>
    <dgm:pt modelId="{4A1C200E-A51B-4B7C-81C7-FD78F6BB325E}" type="parTrans" cxnId="{A620C3CB-DAB2-4528-9821-ECABEA9574AE}">
      <dgm:prSet/>
      <dgm:spPr/>
      <dgm:t>
        <a:bodyPr/>
        <a:lstStyle/>
        <a:p>
          <a:endParaRPr lang="en-US"/>
        </a:p>
      </dgm:t>
    </dgm:pt>
    <dgm:pt modelId="{086F470B-7717-4210-AB52-878E3A851FC1}" type="sibTrans" cxnId="{A620C3CB-DAB2-4528-9821-ECABEA9574AE}">
      <dgm:prSet/>
      <dgm:spPr/>
      <dgm:t>
        <a:bodyPr/>
        <a:lstStyle/>
        <a:p>
          <a:endParaRPr lang="en-US"/>
        </a:p>
      </dgm:t>
    </dgm:pt>
    <dgm:pt modelId="{19DAA2AD-3904-4D16-864B-8AF24B52CD09}">
      <dgm:prSet custT="1"/>
      <dgm:spPr>
        <a:solidFill>
          <a:srgbClr val="F8C4CB">
            <a:alpha val="90000"/>
          </a:srgbClr>
        </a:solidFill>
      </dgm:spPr>
      <dgm:t>
        <a:bodyPr/>
        <a:lstStyle/>
        <a:p>
          <a:pPr algn="ctr"/>
          <a:r>
            <a:rPr lang="en-US" sz="1800" b="1" u="none" dirty="0">
              <a:solidFill>
                <a:srgbClr val="DC1A35"/>
              </a:solidFill>
              <a:effectLst>
                <a:outerShdw blurRad="38100" dist="38100" dir="2700000" algn="tl">
                  <a:srgbClr val="000000">
                    <a:alpha val="43137"/>
                  </a:srgbClr>
                </a:outerShdw>
              </a:effectLst>
            </a:rPr>
            <a:t>Dad! I want more Cake!</a:t>
          </a:r>
        </a:p>
        <a:p>
          <a:pPr algn="ctr"/>
          <a:r>
            <a:rPr lang="en-US" sz="1800" b="1" dirty="0"/>
            <a:t>Customer Base </a:t>
          </a:r>
        </a:p>
        <a:p>
          <a:pPr algn="ctr"/>
          <a:r>
            <a:rPr lang="en-US" sz="3600" b="1" dirty="0">
              <a:solidFill>
                <a:srgbClr val="DC1A35"/>
              </a:solidFill>
            </a:rPr>
            <a:t>23%</a:t>
          </a:r>
        </a:p>
      </dgm:t>
    </dgm:pt>
    <dgm:pt modelId="{8439A099-6776-4A68-9763-FB9495A2DF73}" type="parTrans" cxnId="{8FA766D0-9D9E-443A-A42E-F0829B2A53B4}">
      <dgm:prSet/>
      <dgm:spPr/>
      <dgm:t>
        <a:bodyPr/>
        <a:lstStyle/>
        <a:p>
          <a:endParaRPr lang="en-US"/>
        </a:p>
      </dgm:t>
    </dgm:pt>
    <dgm:pt modelId="{2A277D5D-D7AC-4D68-A0F2-091D487ECA7D}" type="sibTrans" cxnId="{8FA766D0-9D9E-443A-A42E-F0829B2A53B4}">
      <dgm:prSet/>
      <dgm:spPr/>
      <dgm:t>
        <a:bodyPr/>
        <a:lstStyle/>
        <a:p>
          <a:endParaRPr lang="en-US"/>
        </a:p>
      </dgm:t>
    </dgm:pt>
    <dgm:pt modelId="{2AEF7A00-1FE4-4619-AC23-D02B2C6D4C06}">
      <dgm:prSet/>
      <dgm:spPr>
        <a:solidFill>
          <a:srgbClr val="C00000"/>
        </a:solidFill>
      </dgm:spPr>
      <dgm:t>
        <a:bodyPr/>
        <a:lstStyle/>
        <a:p>
          <a:r>
            <a:rPr lang="en-IN" b="1" dirty="0"/>
            <a:t>Point Accumulators</a:t>
          </a:r>
          <a:endParaRPr lang="en-US" b="1" dirty="0"/>
        </a:p>
      </dgm:t>
    </dgm:pt>
    <dgm:pt modelId="{0AACADEA-FD0B-407B-9ECC-57DCBDA880B1}" type="parTrans" cxnId="{E44CB674-D6C9-41F0-A1DE-FC8C4456C9E3}">
      <dgm:prSet/>
      <dgm:spPr/>
      <dgm:t>
        <a:bodyPr/>
        <a:lstStyle/>
        <a:p>
          <a:endParaRPr lang="en-US"/>
        </a:p>
      </dgm:t>
    </dgm:pt>
    <dgm:pt modelId="{DCA3A700-9525-4E96-B4E9-19E280A37FC3}" type="sibTrans" cxnId="{E44CB674-D6C9-41F0-A1DE-FC8C4456C9E3}">
      <dgm:prSet/>
      <dgm:spPr/>
      <dgm:t>
        <a:bodyPr/>
        <a:lstStyle/>
        <a:p>
          <a:endParaRPr lang="en-US"/>
        </a:p>
      </dgm:t>
    </dgm:pt>
    <dgm:pt modelId="{C1A9A138-856E-4720-BA3B-406D41DE2BCF}">
      <dgm:prSet custT="1"/>
      <dgm:spPr>
        <a:solidFill>
          <a:srgbClr val="F8C4CB">
            <a:alpha val="90000"/>
          </a:srgbClr>
        </a:solidFill>
      </dgm:spPr>
      <dgm:t>
        <a:bodyPr/>
        <a:lstStyle/>
        <a:p>
          <a:pPr algn="ctr"/>
          <a:r>
            <a:rPr lang="en-US" sz="1800" b="1" u="none" dirty="0">
              <a:solidFill>
                <a:srgbClr val="DC1A35"/>
              </a:solidFill>
              <a:effectLst>
                <a:outerShdw blurRad="38100" dist="38100" dir="2700000" algn="tl">
                  <a:srgbClr val="000000">
                    <a:alpha val="43137"/>
                  </a:srgbClr>
                </a:outerShdw>
              </a:effectLst>
            </a:rPr>
            <a:t>Bring me yon food!</a:t>
          </a:r>
        </a:p>
        <a:p>
          <a:pPr algn="ctr"/>
          <a:r>
            <a:rPr lang="en-US" sz="1800" b="1" dirty="0"/>
            <a:t>Customer Base </a:t>
          </a:r>
        </a:p>
        <a:p>
          <a:pPr algn="ctr"/>
          <a:r>
            <a:rPr lang="en-US" sz="3600" b="1" dirty="0">
              <a:solidFill>
                <a:srgbClr val="DC1A35"/>
              </a:solidFill>
            </a:rPr>
            <a:t>24%</a:t>
          </a:r>
        </a:p>
      </dgm:t>
    </dgm:pt>
    <dgm:pt modelId="{FC57D586-718C-4776-AE69-52A1A1DBEB9E}" type="parTrans" cxnId="{FD65854C-E403-44E7-886D-D6492BDCA711}">
      <dgm:prSet/>
      <dgm:spPr/>
      <dgm:t>
        <a:bodyPr/>
        <a:lstStyle/>
        <a:p>
          <a:endParaRPr lang="en-US"/>
        </a:p>
      </dgm:t>
    </dgm:pt>
    <dgm:pt modelId="{9FCD7846-610A-453D-A299-C3F56A19E696}" type="sibTrans" cxnId="{FD65854C-E403-44E7-886D-D6492BDCA711}">
      <dgm:prSet/>
      <dgm:spPr/>
      <dgm:t>
        <a:bodyPr/>
        <a:lstStyle/>
        <a:p>
          <a:endParaRPr lang="en-US"/>
        </a:p>
      </dgm:t>
    </dgm:pt>
    <dgm:pt modelId="{2D8F48F4-F967-46B7-AB95-5FA4D819155E}">
      <dgm:prSet custT="1"/>
      <dgm:spPr>
        <a:solidFill>
          <a:srgbClr val="F8C4CB">
            <a:alpha val="90000"/>
          </a:srgbClr>
        </a:solidFill>
      </dgm:spPr>
      <dgm:t>
        <a:bodyPr/>
        <a:lstStyle/>
        <a:p>
          <a:pPr algn="ctr"/>
          <a:r>
            <a:rPr lang="en-US" sz="1800" b="1" dirty="0"/>
            <a:t>Total Revenue </a:t>
          </a:r>
        </a:p>
        <a:p>
          <a:pPr algn="ctr"/>
          <a:r>
            <a:rPr lang="en-US" sz="3600" b="1" dirty="0">
              <a:solidFill>
                <a:srgbClr val="DC1A35"/>
              </a:solidFill>
            </a:rPr>
            <a:t>17%</a:t>
          </a:r>
        </a:p>
      </dgm:t>
    </dgm:pt>
    <dgm:pt modelId="{59B5368D-71E5-4360-9E14-F876A922E305}" type="parTrans" cxnId="{1233D3CF-F533-4354-86EE-83B1D0AD9733}">
      <dgm:prSet/>
      <dgm:spPr/>
      <dgm:t>
        <a:bodyPr/>
        <a:lstStyle/>
        <a:p>
          <a:endParaRPr lang="en-IN"/>
        </a:p>
      </dgm:t>
    </dgm:pt>
    <dgm:pt modelId="{8328CC24-D20E-4AF9-9B2C-4708CDE966B3}" type="sibTrans" cxnId="{1233D3CF-F533-4354-86EE-83B1D0AD9733}">
      <dgm:prSet/>
      <dgm:spPr/>
      <dgm:t>
        <a:bodyPr/>
        <a:lstStyle/>
        <a:p>
          <a:endParaRPr lang="en-IN"/>
        </a:p>
      </dgm:t>
    </dgm:pt>
    <dgm:pt modelId="{C477178A-0510-4AF5-AB5E-77C4AC32B393}">
      <dgm:prSet custT="1"/>
      <dgm:spPr>
        <a:solidFill>
          <a:srgbClr val="F8C4CB">
            <a:alpha val="90000"/>
          </a:srgbClr>
        </a:solidFill>
      </dgm:spPr>
      <dgm:t>
        <a:bodyPr/>
        <a:lstStyle/>
        <a:p>
          <a:pPr algn="ctr"/>
          <a:r>
            <a:rPr lang="en-US" sz="1800" b="1" dirty="0"/>
            <a:t>Total Revenue </a:t>
          </a:r>
        </a:p>
        <a:p>
          <a:pPr algn="ctr"/>
          <a:r>
            <a:rPr lang="en-US" sz="3600" b="1" dirty="0">
              <a:solidFill>
                <a:srgbClr val="DC1A35"/>
              </a:solidFill>
            </a:rPr>
            <a:t>21%</a:t>
          </a:r>
        </a:p>
      </dgm:t>
    </dgm:pt>
    <dgm:pt modelId="{8C54F7A5-E21D-4357-944E-EA24DD37FB4B}" type="parTrans" cxnId="{89117E66-62D1-47FB-8C7C-DCA431123059}">
      <dgm:prSet/>
      <dgm:spPr/>
      <dgm:t>
        <a:bodyPr/>
        <a:lstStyle/>
        <a:p>
          <a:endParaRPr lang="en-IN"/>
        </a:p>
      </dgm:t>
    </dgm:pt>
    <dgm:pt modelId="{FACC3082-CAAC-4DD5-B2F8-4C1518696DC9}" type="sibTrans" cxnId="{89117E66-62D1-47FB-8C7C-DCA431123059}">
      <dgm:prSet/>
      <dgm:spPr/>
      <dgm:t>
        <a:bodyPr/>
        <a:lstStyle/>
        <a:p>
          <a:endParaRPr lang="en-IN"/>
        </a:p>
      </dgm:t>
    </dgm:pt>
    <dgm:pt modelId="{0BA63A02-AA68-419E-B8DB-F50197BBFACF}">
      <dgm:prSet/>
      <dgm:spPr>
        <a:solidFill>
          <a:srgbClr val="F8C4CB"/>
        </a:solidFill>
        <a:ln>
          <a:solidFill>
            <a:srgbClr val="F8C4CB">
              <a:alpha val="90000"/>
            </a:srgbClr>
          </a:solidFill>
        </a:ln>
      </dgm:spPr>
      <dgm:t>
        <a:bodyPr/>
        <a:lstStyle/>
        <a:p>
          <a:pPr algn="l">
            <a:buNone/>
          </a:pPr>
          <a:endParaRPr lang="en-IN" sz="1100" b="1"/>
        </a:p>
      </dgm:t>
    </dgm:pt>
    <dgm:pt modelId="{32F119A6-B637-4DD6-8015-821E21F46781}" type="sibTrans" cxnId="{E64F325B-AC0D-4E3E-BE19-0D8D462F3D59}">
      <dgm:prSet/>
      <dgm:spPr/>
      <dgm:t>
        <a:bodyPr/>
        <a:lstStyle/>
        <a:p>
          <a:endParaRPr lang="en-US"/>
        </a:p>
      </dgm:t>
    </dgm:pt>
    <dgm:pt modelId="{ADEEFDB7-1987-48F5-8BF9-D729F6AF4C30}" type="parTrans" cxnId="{E64F325B-AC0D-4E3E-BE19-0D8D462F3D59}">
      <dgm:prSet/>
      <dgm:spPr/>
      <dgm:t>
        <a:bodyPr/>
        <a:lstStyle/>
        <a:p>
          <a:endParaRPr lang="en-US"/>
        </a:p>
      </dgm:t>
    </dgm:pt>
    <dgm:pt modelId="{67C06FB0-681F-44EB-A7DB-43A89B00F237}">
      <dgm:prSet custT="1"/>
      <dgm:spPr>
        <a:solidFill>
          <a:srgbClr val="F8C4CB"/>
        </a:solidFill>
        <a:ln>
          <a:solidFill>
            <a:srgbClr val="F8C4CB">
              <a:alpha val="90000"/>
            </a:srgbClr>
          </a:solidFill>
        </a:ln>
      </dgm:spPr>
      <dgm:t>
        <a:bodyPr/>
        <a:lstStyle/>
        <a:p>
          <a:pPr algn="ctr">
            <a:buNone/>
          </a:pPr>
          <a:r>
            <a:rPr lang="en-US" sz="1800" b="1" u="none" dirty="0"/>
            <a:t>Total Revenue </a:t>
          </a:r>
        </a:p>
        <a:p>
          <a:pPr algn="ctr">
            <a:buNone/>
          </a:pPr>
          <a:r>
            <a:rPr lang="en-IN" sz="3600" b="1" dirty="0">
              <a:solidFill>
                <a:srgbClr val="DC1A35"/>
              </a:solidFill>
            </a:rPr>
            <a:t>29%          </a:t>
          </a:r>
          <a:endParaRPr lang="en-US" sz="3600" b="1" u="none" dirty="0">
            <a:solidFill>
              <a:srgbClr val="DC1A35"/>
            </a:solidFill>
          </a:endParaRPr>
        </a:p>
      </dgm:t>
    </dgm:pt>
    <dgm:pt modelId="{F8071F38-7ED3-4505-83EB-E48131686D0B}" type="parTrans" cxnId="{876BA35A-5EB0-49D9-9856-A0F77880D037}">
      <dgm:prSet/>
      <dgm:spPr/>
      <dgm:t>
        <a:bodyPr/>
        <a:lstStyle/>
        <a:p>
          <a:endParaRPr lang="en-IN"/>
        </a:p>
      </dgm:t>
    </dgm:pt>
    <dgm:pt modelId="{475B1E2A-A9F1-400D-AAA5-F73D3F93E202}" type="sibTrans" cxnId="{876BA35A-5EB0-49D9-9856-A0F77880D037}">
      <dgm:prSet/>
      <dgm:spPr/>
      <dgm:t>
        <a:bodyPr/>
        <a:lstStyle/>
        <a:p>
          <a:endParaRPr lang="en-IN"/>
        </a:p>
      </dgm:t>
    </dgm:pt>
    <dgm:pt modelId="{358C811A-C2EF-4168-A9EA-DA43CCAF0C36}">
      <dgm:prSet custT="1"/>
      <dgm:spPr>
        <a:solidFill>
          <a:srgbClr val="F8C4CB">
            <a:alpha val="90000"/>
          </a:srgbClr>
        </a:solidFill>
        <a:ln>
          <a:solidFill>
            <a:srgbClr val="F8C4CB">
              <a:alpha val="90000"/>
            </a:srgbClr>
          </a:solidFill>
        </a:ln>
      </dgm:spPr>
      <dgm:t>
        <a:bodyPr/>
        <a:lstStyle/>
        <a:p>
          <a:pPr algn="ctr">
            <a:buNone/>
          </a:pPr>
          <a:r>
            <a:rPr lang="en-IN" sz="1800" b="1" dirty="0"/>
            <a:t>Total Revenue  </a:t>
          </a:r>
        </a:p>
        <a:p>
          <a:pPr algn="ctr">
            <a:buNone/>
          </a:pPr>
          <a:r>
            <a:rPr lang="en-IN" sz="3600" b="1" dirty="0">
              <a:solidFill>
                <a:srgbClr val="DC1A35"/>
              </a:solidFill>
            </a:rPr>
            <a:t>7%</a:t>
          </a:r>
          <a:endParaRPr lang="en-US" sz="3600" b="1" dirty="0">
            <a:solidFill>
              <a:srgbClr val="DC1A35"/>
            </a:solidFill>
          </a:endParaRPr>
        </a:p>
      </dgm:t>
    </dgm:pt>
    <dgm:pt modelId="{024CA0A9-89C1-4996-AD02-5C7644496FC1}" type="parTrans" cxnId="{4C98AB97-9531-46CF-98C7-1137E163D743}">
      <dgm:prSet/>
      <dgm:spPr/>
      <dgm:t>
        <a:bodyPr/>
        <a:lstStyle/>
        <a:p>
          <a:endParaRPr lang="en-IN"/>
        </a:p>
      </dgm:t>
    </dgm:pt>
    <dgm:pt modelId="{C85E349A-8F2E-4921-A725-E55F0D8080A4}" type="sibTrans" cxnId="{4C98AB97-9531-46CF-98C7-1137E163D743}">
      <dgm:prSet/>
      <dgm:spPr/>
      <dgm:t>
        <a:bodyPr/>
        <a:lstStyle/>
        <a:p>
          <a:endParaRPr lang="en-IN"/>
        </a:p>
      </dgm:t>
    </dgm:pt>
    <dgm:pt modelId="{55AFBAEF-EFB2-44FB-AB71-C20BAD92C8CE}">
      <dgm:prSet custT="1"/>
      <dgm:spPr>
        <a:solidFill>
          <a:srgbClr val="F8C4CB">
            <a:alpha val="90000"/>
          </a:srgbClr>
        </a:solidFill>
      </dgm:spPr>
      <dgm:t>
        <a:bodyPr/>
        <a:lstStyle/>
        <a:p>
          <a:pPr algn="ctr"/>
          <a:r>
            <a:rPr lang="en-US" sz="1800" b="1" dirty="0"/>
            <a:t>Total Revenue  </a:t>
          </a:r>
        </a:p>
        <a:p>
          <a:pPr algn="ctr"/>
          <a:r>
            <a:rPr lang="en-US" sz="3600" b="1" dirty="0">
              <a:solidFill>
                <a:srgbClr val="DC1A35"/>
              </a:solidFill>
            </a:rPr>
            <a:t>7%</a:t>
          </a:r>
        </a:p>
      </dgm:t>
    </dgm:pt>
    <dgm:pt modelId="{D215163B-3C73-4C38-82CF-4A1763B3172E}" type="sibTrans" cxnId="{B223C19C-D3D6-4DE1-A57E-AD38D9335AB5}">
      <dgm:prSet/>
      <dgm:spPr/>
      <dgm:t>
        <a:bodyPr/>
        <a:lstStyle/>
        <a:p>
          <a:endParaRPr lang="en-IN"/>
        </a:p>
      </dgm:t>
    </dgm:pt>
    <dgm:pt modelId="{F62F72E3-694F-4AF9-95F6-1FB9D4E1198A}" type="parTrans" cxnId="{B223C19C-D3D6-4DE1-A57E-AD38D9335AB5}">
      <dgm:prSet/>
      <dgm:spPr/>
      <dgm:t>
        <a:bodyPr/>
        <a:lstStyle/>
        <a:p>
          <a:endParaRPr lang="en-IN"/>
        </a:p>
      </dgm:t>
    </dgm:pt>
    <dgm:pt modelId="{1540609B-0DAE-4F0A-8F10-AE09E60D601B}" type="pres">
      <dgm:prSet presAssocID="{02CDB363-DCF4-4A4C-8C9A-D55BE7568084}" presName="Name0" presStyleCnt="0">
        <dgm:presLayoutVars>
          <dgm:dir/>
          <dgm:animLvl val="lvl"/>
          <dgm:resizeHandles val="exact"/>
        </dgm:presLayoutVars>
      </dgm:prSet>
      <dgm:spPr/>
    </dgm:pt>
    <dgm:pt modelId="{066DBD05-9C29-432A-A4F9-433A76250F87}" type="pres">
      <dgm:prSet presAssocID="{A9909A3A-3E98-4FC5-B078-FF92567DC962}" presName="composite" presStyleCnt="0"/>
      <dgm:spPr/>
    </dgm:pt>
    <dgm:pt modelId="{FD748413-FEBA-4EEC-ACFB-5DC2D7EE4CC3}" type="pres">
      <dgm:prSet presAssocID="{A9909A3A-3E98-4FC5-B078-FF92567DC962}" presName="parTx" presStyleLbl="alignNode1" presStyleIdx="0" presStyleCnt="6">
        <dgm:presLayoutVars>
          <dgm:chMax val="0"/>
          <dgm:chPref val="0"/>
        </dgm:presLayoutVars>
      </dgm:prSet>
      <dgm:spPr/>
    </dgm:pt>
    <dgm:pt modelId="{DB6AA2AF-54A0-4AA9-AD5B-D0B120B483DF}" type="pres">
      <dgm:prSet presAssocID="{A9909A3A-3E98-4FC5-B078-FF92567DC962}" presName="desTx" presStyleLbl="alignAccFollowNode1" presStyleIdx="0" presStyleCnt="6">
        <dgm:presLayoutVars/>
      </dgm:prSet>
      <dgm:spPr/>
    </dgm:pt>
    <dgm:pt modelId="{074AC4B6-7EF7-4A7F-9A02-BC61EC69F530}" type="pres">
      <dgm:prSet presAssocID="{E0C95220-DB29-4029-8065-B301329A0966}" presName="space" presStyleCnt="0"/>
      <dgm:spPr/>
    </dgm:pt>
    <dgm:pt modelId="{4AE0DA6E-5C3E-4C22-A248-172CB12CB291}" type="pres">
      <dgm:prSet presAssocID="{843AF385-9DC6-4BAA-8BB4-076D65094153}" presName="composite" presStyleCnt="0"/>
      <dgm:spPr/>
    </dgm:pt>
    <dgm:pt modelId="{54C657C0-E05A-46DE-87E5-6F4B3E8292ED}" type="pres">
      <dgm:prSet presAssocID="{843AF385-9DC6-4BAA-8BB4-076D65094153}" presName="parTx" presStyleLbl="alignNode1" presStyleIdx="1" presStyleCnt="6">
        <dgm:presLayoutVars>
          <dgm:chMax val="0"/>
          <dgm:chPref val="0"/>
        </dgm:presLayoutVars>
      </dgm:prSet>
      <dgm:spPr/>
    </dgm:pt>
    <dgm:pt modelId="{8ED06429-8B91-457C-B5C8-F9301221E91B}" type="pres">
      <dgm:prSet presAssocID="{843AF385-9DC6-4BAA-8BB4-076D65094153}" presName="desTx" presStyleLbl="alignAccFollowNode1" presStyleIdx="1" presStyleCnt="6">
        <dgm:presLayoutVars/>
      </dgm:prSet>
      <dgm:spPr/>
    </dgm:pt>
    <dgm:pt modelId="{65D2741E-C994-4333-92A4-09DDD41D7F74}" type="pres">
      <dgm:prSet presAssocID="{A0435028-8D05-426D-B41A-DC29180B6CD3}" presName="space" presStyleCnt="0"/>
      <dgm:spPr/>
    </dgm:pt>
    <dgm:pt modelId="{013654B7-7ED9-4A48-A8AC-DC41FB61AB97}" type="pres">
      <dgm:prSet presAssocID="{E345E14D-ED3B-48B3-93B6-C4F16C8624FD}" presName="composite" presStyleCnt="0"/>
      <dgm:spPr/>
    </dgm:pt>
    <dgm:pt modelId="{83033601-4EA2-416E-B832-4DB2092ACD54}" type="pres">
      <dgm:prSet presAssocID="{E345E14D-ED3B-48B3-93B6-C4F16C8624FD}" presName="parTx" presStyleLbl="alignNode1" presStyleIdx="2" presStyleCnt="6">
        <dgm:presLayoutVars>
          <dgm:chMax val="0"/>
          <dgm:chPref val="0"/>
        </dgm:presLayoutVars>
      </dgm:prSet>
      <dgm:spPr/>
    </dgm:pt>
    <dgm:pt modelId="{8060D300-81F1-45D2-A315-A6C5E67C5AB9}" type="pres">
      <dgm:prSet presAssocID="{E345E14D-ED3B-48B3-93B6-C4F16C8624FD}" presName="desTx" presStyleLbl="alignAccFollowNode1" presStyleIdx="2" presStyleCnt="6">
        <dgm:presLayoutVars/>
      </dgm:prSet>
      <dgm:spPr/>
    </dgm:pt>
    <dgm:pt modelId="{2FBA45EC-F99E-4C62-B573-8FDFC62B2766}" type="pres">
      <dgm:prSet presAssocID="{4E5EC5B1-D734-4BB6-8054-121DB6235662}" presName="space" presStyleCnt="0"/>
      <dgm:spPr/>
    </dgm:pt>
    <dgm:pt modelId="{1D0F3763-806E-4E51-9FE5-594447F3C98F}" type="pres">
      <dgm:prSet presAssocID="{AAABC849-BA6A-47FC-8FEB-8C45DEAA3FBC}" presName="composite" presStyleCnt="0"/>
      <dgm:spPr/>
    </dgm:pt>
    <dgm:pt modelId="{12451CB3-0823-4A2F-A32F-EC4603F2C4E2}" type="pres">
      <dgm:prSet presAssocID="{AAABC849-BA6A-47FC-8FEB-8C45DEAA3FBC}" presName="parTx" presStyleLbl="alignNode1" presStyleIdx="3" presStyleCnt="6">
        <dgm:presLayoutVars>
          <dgm:chMax val="0"/>
          <dgm:chPref val="0"/>
        </dgm:presLayoutVars>
      </dgm:prSet>
      <dgm:spPr/>
    </dgm:pt>
    <dgm:pt modelId="{C974C4F6-C0B1-4C3D-A8DD-A674FCD75E3B}" type="pres">
      <dgm:prSet presAssocID="{AAABC849-BA6A-47FC-8FEB-8C45DEAA3FBC}" presName="desTx" presStyleLbl="alignAccFollowNode1" presStyleIdx="3" presStyleCnt="6">
        <dgm:presLayoutVars/>
      </dgm:prSet>
      <dgm:spPr/>
    </dgm:pt>
    <dgm:pt modelId="{3812E753-B349-41AD-8DE0-C2BF75781E75}" type="pres">
      <dgm:prSet presAssocID="{918DFE00-3E18-41AF-A638-18734CDA378A}" presName="space" presStyleCnt="0"/>
      <dgm:spPr/>
    </dgm:pt>
    <dgm:pt modelId="{8B121D03-EE31-41B4-BABF-A95172F68A93}" type="pres">
      <dgm:prSet presAssocID="{970165C4-AD9A-49BB-84CB-F3A4418D70DC}" presName="composite" presStyleCnt="0"/>
      <dgm:spPr/>
    </dgm:pt>
    <dgm:pt modelId="{9128E4B8-5A41-4A3A-9991-76AF5E8BC865}" type="pres">
      <dgm:prSet presAssocID="{970165C4-AD9A-49BB-84CB-F3A4418D70DC}" presName="parTx" presStyleLbl="alignNode1" presStyleIdx="4" presStyleCnt="6">
        <dgm:presLayoutVars>
          <dgm:chMax val="0"/>
          <dgm:chPref val="0"/>
        </dgm:presLayoutVars>
      </dgm:prSet>
      <dgm:spPr/>
    </dgm:pt>
    <dgm:pt modelId="{E502A6DB-F700-4892-A003-25B821056F50}" type="pres">
      <dgm:prSet presAssocID="{970165C4-AD9A-49BB-84CB-F3A4418D70DC}" presName="desTx" presStyleLbl="alignAccFollowNode1" presStyleIdx="4" presStyleCnt="6">
        <dgm:presLayoutVars/>
      </dgm:prSet>
      <dgm:spPr/>
    </dgm:pt>
    <dgm:pt modelId="{64EA5694-BD91-4109-B615-B969B8F836B2}" type="pres">
      <dgm:prSet presAssocID="{086F470B-7717-4210-AB52-878E3A851FC1}" presName="space" presStyleCnt="0"/>
      <dgm:spPr/>
    </dgm:pt>
    <dgm:pt modelId="{941AAE0A-334C-4D6A-90FD-0A016B894E2C}" type="pres">
      <dgm:prSet presAssocID="{2AEF7A00-1FE4-4619-AC23-D02B2C6D4C06}" presName="composite" presStyleCnt="0"/>
      <dgm:spPr/>
    </dgm:pt>
    <dgm:pt modelId="{0EC97CDD-4899-409C-BA6A-3090C43F5C0D}" type="pres">
      <dgm:prSet presAssocID="{2AEF7A00-1FE4-4619-AC23-D02B2C6D4C06}" presName="parTx" presStyleLbl="alignNode1" presStyleIdx="5" presStyleCnt="6">
        <dgm:presLayoutVars>
          <dgm:chMax val="0"/>
          <dgm:chPref val="0"/>
        </dgm:presLayoutVars>
      </dgm:prSet>
      <dgm:spPr/>
    </dgm:pt>
    <dgm:pt modelId="{FB78AB5E-52B1-445E-98A0-A23A98F9837D}" type="pres">
      <dgm:prSet presAssocID="{2AEF7A00-1FE4-4619-AC23-D02B2C6D4C06}" presName="desTx" presStyleLbl="alignAccFollowNode1" presStyleIdx="5" presStyleCnt="6">
        <dgm:presLayoutVars/>
      </dgm:prSet>
      <dgm:spPr/>
    </dgm:pt>
  </dgm:ptLst>
  <dgm:cxnLst>
    <dgm:cxn modelId="{661CE519-CA86-4642-AF59-9353E662E4F0}" type="presOf" srcId="{F6412511-D112-499D-BE8A-D4F2E2CBA332}" destId="{DB6AA2AF-54A0-4AA9-AD5B-D0B120B483DF}" srcOrd="0" destOrd="0" presId="urn:microsoft.com/office/officeart/2016/7/layout/HorizontalActionList"/>
    <dgm:cxn modelId="{7B6D0C1A-2B37-48A9-A336-85F1F51C25F2}" type="presOf" srcId="{2D2523A9-CB98-4BD8-A27B-7F0184498CF9}" destId="{8ED06429-8B91-457C-B5C8-F9301221E91B}" srcOrd="0" destOrd="0" presId="urn:microsoft.com/office/officeart/2016/7/layout/HorizontalActionList"/>
    <dgm:cxn modelId="{EAEA0920-428B-4F61-B0EE-58E04D7543D1}" type="presOf" srcId="{91911DAE-F868-4823-A0CF-6A443D7B211B}" destId="{DB6AA2AF-54A0-4AA9-AD5B-D0B120B483DF}" srcOrd="0" destOrd="1" presId="urn:microsoft.com/office/officeart/2016/7/layout/HorizontalActionList"/>
    <dgm:cxn modelId="{DE43DA23-B4DB-4573-8A19-66296C658737}" srcId="{02CDB363-DCF4-4A4C-8C9A-D55BE7568084}" destId="{AAABC849-BA6A-47FC-8FEB-8C45DEAA3FBC}" srcOrd="3" destOrd="0" parTransId="{E7CBAB81-E6F7-4B39-9818-CFBE649AF9A8}" sibTransId="{918DFE00-3E18-41AF-A638-18734CDA378A}"/>
    <dgm:cxn modelId="{145C3627-8F1F-4121-BF49-F12006E0B65C}" type="presOf" srcId="{358C811A-C2EF-4168-A9EA-DA43CCAF0C36}" destId="{8ED06429-8B91-457C-B5C8-F9301221E91B}" srcOrd="0" destOrd="2" presId="urn:microsoft.com/office/officeart/2016/7/layout/HorizontalActionList"/>
    <dgm:cxn modelId="{91716239-75AE-4F6B-92B1-10FF818E2259}" type="presOf" srcId="{C477178A-0510-4AF5-AB5E-77C4AC32B393}" destId="{FB78AB5E-52B1-445E-98A0-A23A98F9837D}" srcOrd="0" destOrd="1" presId="urn:microsoft.com/office/officeart/2016/7/layout/HorizontalActionList"/>
    <dgm:cxn modelId="{BDF5035B-5D61-4D92-A67D-8E1A64F3F181}" type="presOf" srcId="{843AF385-9DC6-4BAA-8BB4-076D65094153}" destId="{54C657C0-E05A-46DE-87E5-6F4B3E8292ED}" srcOrd="0" destOrd="0" presId="urn:microsoft.com/office/officeart/2016/7/layout/HorizontalActionList"/>
    <dgm:cxn modelId="{E64F325B-AC0D-4E3E-BE19-0D8D462F3D59}" srcId="{A9909A3A-3E98-4FC5-B078-FF92567DC962}" destId="{0BA63A02-AA68-419E-B8DB-F50197BBFACF}" srcOrd="3" destOrd="0" parTransId="{ADEEFDB7-1987-48F5-8BF9-D729F6AF4C30}" sibTransId="{32F119A6-B637-4DD6-8015-821E21F46781}"/>
    <dgm:cxn modelId="{3C17D763-B889-4D5D-B96F-F2FA2475B03D}" srcId="{A9909A3A-3E98-4FC5-B078-FF92567DC962}" destId="{91911DAE-F868-4823-A0CF-6A443D7B211B}" srcOrd="1" destOrd="0" parTransId="{1FA98236-0364-454D-8D32-1A498E3E61CE}" sibTransId="{AE041FF5-26C2-4A99-A4EA-17F1999A45D9}"/>
    <dgm:cxn modelId="{89117E66-62D1-47FB-8C7C-DCA431123059}" srcId="{2AEF7A00-1FE4-4619-AC23-D02B2C6D4C06}" destId="{C477178A-0510-4AF5-AB5E-77C4AC32B393}" srcOrd="1" destOrd="0" parTransId="{8C54F7A5-E21D-4357-944E-EA24DD37FB4B}" sibTransId="{FACC3082-CAAC-4DD5-B2F8-4C1518696DC9}"/>
    <dgm:cxn modelId="{FD65854C-E403-44E7-886D-D6492BDCA711}" srcId="{2AEF7A00-1FE4-4619-AC23-D02B2C6D4C06}" destId="{C1A9A138-856E-4720-BA3B-406D41DE2BCF}" srcOrd="0" destOrd="0" parTransId="{FC57D586-718C-4776-AE69-52A1A1DBEB9E}" sibTransId="{9FCD7846-610A-453D-A299-C3F56A19E696}"/>
    <dgm:cxn modelId="{E1A1C84C-7587-4C68-B6E5-D2ED61872ADD}" type="presOf" srcId="{E345E14D-ED3B-48B3-93B6-C4F16C8624FD}" destId="{83033601-4EA2-416E-B832-4DB2092ACD54}" srcOrd="0" destOrd="0" presId="urn:microsoft.com/office/officeart/2016/7/layout/HorizontalActionList"/>
    <dgm:cxn modelId="{066D5E4E-413F-411E-8E9C-CE5159020287}" type="presOf" srcId="{A1EC1C00-3143-4C3E-A400-9C36223EAF46}" destId="{8060D300-81F1-45D2-A315-A6C5E67C5AB9}" srcOrd="0" destOrd="0" presId="urn:microsoft.com/office/officeart/2016/7/layout/HorizontalActionList"/>
    <dgm:cxn modelId="{540CDD4F-8D57-4C07-902A-34869CCF6AB6}" srcId="{E345E14D-ED3B-48B3-93B6-C4F16C8624FD}" destId="{A1EC1C00-3143-4C3E-A400-9C36223EAF46}" srcOrd="0" destOrd="0" parTransId="{C4C7402D-1672-49F6-A0BD-74A73361FEF5}" sibTransId="{86A03D6D-056F-4481-94CB-DFCC35733466}"/>
    <dgm:cxn modelId="{79C88C52-A87C-4580-ACAE-48B83CC43939}" type="presOf" srcId="{AAABC849-BA6A-47FC-8FEB-8C45DEAA3FBC}" destId="{12451CB3-0823-4A2F-A32F-EC4603F2C4E2}" srcOrd="0" destOrd="0" presId="urn:microsoft.com/office/officeart/2016/7/layout/HorizontalActionList"/>
    <dgm:cxn modelId="{ABA46B53-B5DB-45BC-86EF-226878229EDA}" srcId="{AAABC849-BA6A-47FC-8FEB-8C45DEAA3FBC}" destId="{044C3B70-9A05-4E7E-B3DC-65DBD5438E2A}" srcOrd="0" destOrd="0" parTransId="{95BA37DB-8284-41C5-8A22-EBE538BF41AB}" sibTransId="{EDC2478F-5A7C-4F9F-964B-0543D3D9E50A}"/>
    <dgm:cxn modelId="{011CE973-FD37-43F0-B432-97CB9AB2C751}" srcId="{A9909A3A-3E98-4FC5-B078-FF92567DC962}" destId="{F6412511-D112-499D-BE8A-D4F2E2CBA332}" srcOrd="0" destOrd="0" parTransId="{EF753E76-AB78-43AD-8A31-A4B36AC1B135}" sibTransId="{27548369-FF3F-412E-9389-821C8F5121C6}"/>
    <dgm:cxn modelId="{E44CB674-D6C9-41F0-A1DE-FC8C4456C9E3}" srcId="{02CDB363-DCF4-4A4C-8C9A-D55BE7568084}" destId="{2AEF7A00-1FE4-4619-AC23-D02B2C6D4C06}" srcOrd="5" destOrd="0" parTransId="{0AACADEA-FD0B-407B-9ECC-57DCBDA880B1}" sibTransId="{DCA3A700-9525-4E96-B4E9-19E280A37FC3}"/>
    <dgm:cxn modelId="{72014F55-8DFA-4ED1-8795-0AAE47B6629D}" srcId="{843AF385-9DC6-4BAA-8BB4-076D65094153}" destId="{B4356F09-5A48-41A7-9E37-DE59CCAA3BB1}" srcOrd="1" destOrd="0" parTransId="{B58A35FA-D48E-49B4-A9DB-5DA24255D676}" sibTransId="{90602565-F286-4B35-A9AC-10E8067A12C8}"/>
    <dgm:cxn modelId="{876BA35A-5EB0-49D9-9856-A0F77880D037}" srcId="{A9909A3A-3E98-4FC5-B078-FF92567DC962}" destId="{67C06FB0-681F-44EB-A7DB-43A89B00F237}" srcOrd="2" destOrd="0" parTransId="{F8071F38-7ED3-4505-83EB-E48131686D0B}" sibTransId="{475B1E2A-A9F1-400D-AAA5-F73D3F93E202}"/>
    <dgm:cxn modelId="{75CB4580-3100-43AD-8835-36A65BA84947}" srcId="{02CDB363-DCF4-4A4C-8C9A-D55BE7568084}" destId="{E345E14D-ED3B-48B3-93B6-C4F16C8624FD}" srcOrd="2" destOrd="0" parTransId="{407663AE-1ADF-4BC7-AD6C-2E976928D4CD}" sibTransId="{4E5EC5B1-D734-4BB6-8054-121DB6235662}"/>
    <dgm:cxn modelId="{F12D3290-8308-46E0-B8E5-057C4807E66D}" type="presOf" srcId="{2D8F48F4-F967-46B7-AB95-5FA4D819155E}" destId="{E502A6DB-F700-4892-A003-25B821056F50}" srcOrd="0" destOrd="1" presId="urn:microsoft.com/office/officeart/2016/7/layout/HorizontalActionList"/>
    <dgm:cxn modelId="{4C98AB97-9531-46CF-98C7-1137E163D743}" srcId="{843AF385-9DC6-4BAA-8BB4-076D65094153}" destId="{358C811A-C2EF-4168-A9EA-DA43CCAF0C36}" srcOrd="2" destOrd="0" parTransId="{024CA0A9-89C1-4996-AD02-5C7644496FC1}" sibTransId="{C85E349A-8F2E-4921-A725-E55F0D8080A4}"/>
    <dgm:cxn modelId="{305C8B9B-F7B4-4EAE-935A-C56CB44B92A2}" srcId="{02CDB363-DCF4-4A4C-8C9A-D55BE7568084}" destId="{A9909A3A-3E98-4FC5-B078-FF92567DC962}" srcOrd="0" destOrd="0" parTransId="{B6530A13-9783-4C96-B883-DC8BA9A7E6D1}" sibTransId="{E0C95220-DB29-4029-8065-B301329A0966}"/>
    <dgm:cxn modelId="{B223C19C-D3D6-4DE1-A57E-AD38D9335AB5}" srcId="{AAABC849-BA6A-47FC-8FEB-8C45DEAA3FBC}" destId="{55AFBAEF-EFB2-44FB-AB71-C20BAD92C8CE}" srcOrd="1" destOrd="0" parTransId="{F62F72E3-694F-4AF9-95F6-1FB9D4E1198A}" sibTransId="{D215163B-3C73-4C38-82CF-4A1763B3172E}"/>
    <dgm:cxn modelId="{DE91A1A8-F095-4443-A4DD-A6787039BF9E}" srcId="{843AF385-9DC6-4BAA-8BB4-076D65094153}" destId="{2D2523A9-CB98-4BD8-A27B-7F0184498CF9}" srcOrd="0" destOrd="0" parTransId="{2A02015A-E0DC-429B-BD07-4498B3CE2D38}" sibTransId="{2AEF96A6-AA1B-49EB-85CA-01212AA7CA3F}"/>
    <dgm:cxn modelId="{0C027DB3-099E-42D1-8D41-69CE75B94189}" type="presOf" srcId="{55AFBAEF-EFB2-44FB-AB71-C20BAD92C8CE}" destId="{C974C4F6-C0B1-4C3D-A8DD-A674FCD75E3B}" srcOrd="0" destOrd="1" presId="urn:microsoft.com/office/officeart/2016/7/layout/HorizontalActionList"/>
    <dgm:cxn modelId="{77E62EBB-AB95-401A-BBAF-982001B85F50}" type="presOf" srcId="{02CDB363-DCF4-4A4C-8C9A-D55BE7568084}" destId="{1540609B-0DAE-4F0A-8F10-AE09E60D601B}" srcOrd="0" destOrd="0" presId="urn:microsoft.com/office/officeart/2016/7/layout/HorizontalActionList"/>
    <dgm:cxn modelId="{A620C3CB-DAB2-4528-9821-ECABEA9574AE}" srcId="{02CDB363-DCF4-4A4C-8C9A-D55BE7568084}" destId="{970165C4-AD9A-49BB-84CB-F3A4418D70DC}" srcOrd="4" destOrd="0" parTransId="{4A1C200E-A51B-4B7C-81C7-FD78F6BB325E}" sibTransId="{086F470B-7717-4210-AB52-878E3A851FC1}"/>
    <dgm:cxn modelId="{49AEEBCE-C145-4911-B2C1-08489B3D787A}" type="presOf" srcId="{C1A9A138-856E-4720-BA3B-406D41DE2BCF}" destId="{FB78AB5E-52B1-445E-98A0-A23A98F9837D}" srcOrd="0" destOrd="0" presId="urn:microsoft.com/office/officeart/2016/7/layout/HorizontalActionList"/>
    <dgm:cxn modelId="{1233D3CF-F533-4354-86EE-83B1D0AD9733}" srcId="{970165C4-AD9A-49BB-84CB-F3A4418D70DC}" destId="{2D8F48F4-F967-46B7-AB95-5FA4D819155E}" srcOrd="1" destOrd="0" parTransId="{59B5368D-71E5-4360-9E14-F876A922E305}" sibTransId="{8328CC24-D20E-4AF9-9B2C-4708CDE966B3}"/>
    <dgm:cxn modelId="{8FA766D0-9D9E-443A-A42E-F0829B2A53B4}" srcId="{970165C4-AD9A-49BB-84CB-F3A4418D70DC}" destId="{19DAA2AD-3904-4D16-864B-8AF24B52CD09}" srcOrd="0" destOrd="0" parTransId="{8439A099-6776-4A68-9763-FB9495A2DF73}" sibTransId="{2A277D5D-D7AC-4D68-A0F2-091D487ECA7D}"/>
    <dgm:cxn modelId="{472DFFDD-CF99-4C62-BE54-0C5F5EA790A6}" type="presOf" srcId="{044C3B70-9A05-4E7E-B3DC-65DBD5438E2A}" destId="{C974C4F6-C0B1-4C3D-A8DD-A674FCD75E3B}" srcOrd="0" destOrd="0" presId="urn:microsoft.com/office/officeart/2016/7/layout/HorizontalActionList"/>
    <dgm:cxn modelId="{F697E7E1-BE5C-4309-8EE3-9A674E36F8E3}" type="presOf" srcId="{0BA63A02-AA68-419E-B8DB-F50197BBFACF}" destId="{DB6AA2AF-54A0-4AA9-AD5B-D0B120B483DF}" srcOrd="0" destOrd="3" presId="urn:microsoft.com/office/officeart/2016/7/layout/HorizontalActionList"/>
    <dgm:cxn modelId="{F8940FE2-1CF6-4471-8188-0016C8E52522}" type="presOf" srcId="{B4356F09-5A48-41A7-9E37-DE59CCAA3BB1}" destId="{8ED06429-8B91-457C-B5C8-F9301221E91B}" srcOrd="0" destOrd="1" presId="urn:microsoft.com/office/officeart/2016/7/layout/HorizontalActionList"/>
    <dgm:cxn modelId="{3ABBD7EA-AA15-4D74-8A3A-909D34CCB9F2}" type="presOf" srcId="{2AEF7A00-1FE4-4619-AC23-D02B2C6D4C06}" destId="{0EC97CDD-4899-409C-BA6A-3090C43F5C0D}" srcOrd="0" destOrd="0" presId="urn:microsoft.com/office/officeart/2016/7/layout/HorizontalActionList"/>
    <dgm:cxn modelId="{8D7723EC-9B30-44C3-9CA0-F508756B82A9}" srcId="{02CDB363-DCF4-4A4C-8C9A-D55BE7568084}" destId="{843AF385-9DC6-4BAA-8BB4-076D65094153}" srcOrd="1" destOrd="0" parTransId="{4CE586E3-0F6B-4576-8D95-A12AE5F69FEE}" sibTransId="{A0435028-8D05-426D-B41A-DC29180B6CD3}"/>
    <dgm:cxn modelId="{CDAE6CEC-0039-482A-80C5-B71B42533C77}" type="presOf" srcId="{67C06FB0-681F-44EB-A7DB-43A89B00F237}" destId="{DB6AA2AF-54A0-4AA9-AD5B-D0B120B483DF}" srcOrd="0" destOrd="2" presId="urn:microsoft.com/office/officeart/2016/7/layout/HorizontalActionList"/>
    <dgm:cxn modelId="{86E6F9ED-F9DB-470D-9321-C42AA2600123}" type="presOf" srcId="{970165C4-AD9A-49BB-84CB-F3A4418D70DC}" destId="{9128E4B8-5A41-4A3A-9991-76AF5E8BC865}" srcOrd="0" destOrd="0" presId="urn:microsoft.com/office/officeart/2016/7/layout/HorizontalActionList"/>
    <dgm:cxn modelId="{775299F5-84F0-4BDD-B4AB-A86042824CA6}" type="presOf" srcId="{19DAA2AD-3904-4D16-864B-8AF24B52CD09}" destId="{E502A6DB-F700-4892-A003-25B821056F50}" srcOrd="0" destOrd="0" presId="urn:microsoft.com/office/officeart/2016/7/layout/HorizontalActionList"/>
    <dgm:cxn modelId="{E561BEFC-46D6-4F27-A7C7-E3B78FD1009C}" type="presOf" srcId="{A9909A3A-3E98-4FC5-B078-FF92567DC962}" destId="{FD748413-FEBA-4EEC-ACFB-5DC2D7EE4CC3}" srcOrd="0" destOrd="0" presId="urn:microsoft.com/office/officeart/2016/7/layout/HorizontalActionList"/>
    <dgm:cxn modelId="{E46AD616-661A-41B8-9744-0B6E2D36FEB3}" type="presParOf" srcId="{1540609B-0DAE-4F0A-8F10-AE09E60D601B}" destId="{066DBD05-9C29-432A-A4F9-433A76250F87}" srcOrd="0" destOrd="0" presId="urn:microsoft.com/office/officeart/2016/7/layout/HorizontalActionList"/>
    <dgm:cxn modelId="{8B066B9C-7E2C-40EE-87D5-022FB9BB7455}" type="presParOf" srcId="{066DBD05-9C29-432A-A4F9-433A76250F87}" destId="{FD748413-FEBA-4EEC-ACFB-5DC2D7EE4CC3}" srcOrd="0" destOrd="0" presId="urn:microsoft.com/office/officeart/2016/7/layout/HorizontalActionList"/>
    <dgm:cxn modelId="{03B41546-7303-4A6D-A7D9-03AD07A1F1B8}" type="presParOf" srcId="{066DBD05-9C29-432A-A4F9-433A76250F87}" destId="{DB6AA2AF-54A0-4AA9-AD5B-D0B120B483DF}" srcOrd="1" destOrd="0" presId="urn:microsoft.com/office/officeart/2016/7/layout/HorizontalActionList"/>
    <dgm:cxn modelId="{3CA4C2FB-E24A-447D-9B74-C76E565EC599}" type="presParOf" srcId="{1540609B-0DAE-4F0A-8F10-AE09E60D601B}" destId="{074AC4B6-7EF7-4A7F-9A02-BC61EC69F530}" srcOrd="1" destOrd="0" presId="urn:microsoft.com/office/officeart/2016/7/layout/HorizontalActionList"/>
    <dgm:cxn modelId="{50D10575-2F1C-48D1-8FB0-E81F1902DD96}" type="presParOf" srcId="{1540609B-0DAE-4F0A-8F10-AE09E60D601B}" destId="{4AE0DA6E-5C3E-4C22-A248-172CB12CB291}" srcOrd="2" destOrd="0" presId="urn:microsoft.com/office/officeart/2016/7/layout/HorizontalActionList"/>
    <dgm:cxn modelId="{5B82770E-A530-4E29-B119-064C66C49E41}" type="presParOf" srcId="{4AE0DA6E-5C3E-4C22-A248-172CB12CB291}" destId="{54C657C0-E05A-46DE-87E5-6F4B3E8292ED}" srcOrd="0" destOrd="0" presId="urn:microsoft.com/office/officeart/2016/7/layout/HorizontalActionList"/>
    <dgm:cxn modelId="{71C74908-ABAA-4502-BA0F-F3F581211C2D}" type="presParOf" srcId="{4AE0DA6E-5C3E-4C22-A248-172CB12CB291}" destId="{8ED06429-8B91-457C-B5C8-F9301221E91B}" srcOrd="1" destOrd="0" presId="urn:microsoft.com/office/officeart/2016/7/layout/HorizontalActionList"/>
    <dgm:cxn modelId="{634F7378-9E48-47D4-99BF-33B160A29883}" type="presParOf" srcId="{1540609B-0DAE-4F0A-8F10-AE09E60D601B}" destId="{65D2741E-C994-4333-92A4-09DDD41D7F74}" srcOrd="3" destOrd="0" presId="urn:microsoft.com/office/officeart/2016/7/layout/HorizontalActionList"/>
    <dgm:cxn modelId="{0B056BE8-C867-4862-939B-61D759E69153}" type="presParOf" srcId="{1540609B-0DAE-4F0A-8F10-AE09E60D601B}" destId="{013654B7-7ED9-4A48-A8AC-DC41FB61AB97}" srcOrd="4" destOrd="0" presId="urn:microsoft.com/office/officeart/2016/7/layout/HorizontalActionList"/>
    <dgm:cxn modelId="{7ABE9AC9-7F95-4864-A51C-05550E16CCEE}" type="presParOf" srcId="{013654B7-7ED9-4A48-A8AC-DC41FB61AB97}" destId="{83033601-4EA2-416E-B832-4DB2092ACD54}" srcOrd="0" destOrd="0" presId="urn:microsoft.com/office/officeart/2016/7/layout/HorizontalActionList"/>
    <dgm:cxn modelId="{B4FF3008-BB45-45AE-8647-A52B353A3E89}" type="presParOf" srcId="{013654B7-7ED9-4A48-A8AC-DC41FB61AB97}" destId="{8060D300-81F1-45D2-A315-A6C5E67C5AB9}" srcOrd="1" destOrd="0" presId="urn:microsoft.com/office/officeart/2016/7/layout/HorizontalActionList"/>
    <dgm:cxn modelId="{760B870E-CF94-402C-A3F1-26A212942F85}" type="presParOf" srcId="{1540609B-0DAE-4F0A-8F10-AE09E60D601B}" destId="{2FBA45EC-F99E-4C62-B573-8FDFC62B2766}" srcOrd="5" destOrd="0" presId="urn:microsoft.com/office/officeart/2016/7/layout/HorizontalActionList"/>
    <dgm:cxn modelId="{88924634-E2EA-4BB7-876E-C79FB8A652DD}" type="presParOf" srcId="{1540609B-0DAE-4F0A-8F10-AE09E60D601B}" destId="{1D0F3763-806E-4E51-9FE5-594447F3C98F}" srcOrd="6" destOrd="0" presId="urn:microsoft.com/office/officeart/2016/7/layout/HorizontalActionList"/>
    <dgm:cxn modelId="{62C52805-5AB3-4B36-86C5-5DB9AE4CFFC5}" type="presParOf" srcId="{1D0F3763-806E-4E51-9FE5-594447F3C98F}" destId="{12451CB3-0823-4A2F-A32F-EC4603F2C4E2}" srcOrd="0" destOrd="0" presId="urn:microsoft.com/office/officeart/2016/7/layout/HorizontalActionList"/>
    <dgm:cxn modelId="{C300E93F-B038-469B-8D93-6F4516228A22}" type="presParOf" srcId="{1D0F3763-806E-4E51-9FE5-594447F3C98F}" destId="{C974C4F6-C0B1-4C3D-A8DD-A674FCD75E3B}" srcOrd="1" destOrd="0" presId="urn:microsoft.com/office/officeart/2016/7/layout/HorizontalActionList"/>
    <dgm:cxn modelId="{FA39A4F0-5517-452B-BABD-DE90D475B0FA}" type="presParOf" srcId="{1540609B-0DAE-4F0A-8F10-AE09E60D601B}" destId="{3812E753-B349-41AD-8DE0-C2BF75781E75}" srcOrd="7" destOrd="0" presId="urn:microsoft.com/office/officeart/2016/7/layout/HorizontalActionList"/>
    <dgm:cxn modelId="{1C48ECA4-3A88-458C-9D20-0817349E1755}" type="presParOf" srcId="{1540609B-0DAE-4F0A-8F10-AE09E60D601B}" destId="{8B121D03-EE31-41B4-BABF-A95172F68A93}" srcOrd="8" destOrd="0" presId="urn:microsoft.com/office/officeart/2016/7/layout/HorizontalActionList"/>
    <dgm:cxn modelId="{CA5F5310-B712-4A21-BAFF-48D2C708DF9A}" type="presParOf" srcId="{8B121D03-EE31-41B4-BABF-A95172F68A93}" destId="{9128E4B8-5A41-4A3A-9991-76AF5E8BC865}" srcOrd="0" destOrd="0" presId="urn:microsoft.com/office/officeart/2016/7/layout/HorizontalActionList"/>
    <dgm:cxn modelId="{625F596C-A7C4-46E0-812D-BA43DD93D5CA}" type="presParOf" srcId="{8B121D03-EE31-41B4-BABF-A95172F68A93}" destId="{E502A6DB-F700-4892-A003-25B821056F50}" srcOrd="1" destOrd="0" presId="urn:microsoft.com/office/officeart/2016/7/layout/HorizontalActionList"/>
    <dgm:cxn modelId="{0B5495B4-F861-4A22-B905-A8BBA23DCAA6}" type="presParOf" srcId="{1540609B-0DAE-4F0A-8F10-AE09E60D601B}" destId="{64EA5694-BD91-4109-B615-B969B8F836B2}" srcOrd="9" destOrd="0" presId="urn:microsoft.com/office/officeart/2016/7/layout/HorizontalActionList"/>
    <dgm:cxn modelId="{AF462E13-1A1D-4123-9671-CB58FC3B25D2}" type="presParOf" srcId="{1540609B-0DAE-4F0A-8F10-AE09E60D601B}" destId="{941AAE0A-334C-4D6A-90FD-0A016B894E2C}" srcOrd="10" destOrd="0" presId="urn:microsoft.com/office/officeart/2016/7/layout/HorizontalActionList"/>
    <dgm:cxn modelId="{3C4968C6-ACDB-4898-BC54-B1E44300F56B}" type="presParOf" srcId="{941AAE0A-334C-4D6A-90FD-0A016B894E2C}" destId="{0EC97CDD-4899-409C-BA6A-3090C43F5C0D}" srcOrd="0" destOrd="0" presId="urn:microsoft.com/office/officeart/2016/7/layout/HorizontalActionList"/>
    <dgm:cxn modelId="{B8CC187B-15F2-4927-9F63-684055C4B789}" type="presParOf" srcId="{941AAE0A-334C-4D6A-90FD-0A016B894E2C}" destId="{FB78AB5E-52B1-445E-98A0-A23A98F9837D}"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66A3C-34D1-420E-B58E-97CF885F1576}">
      <dsp:nvSpPr>
        <dsp:cNvPr id="0" name=""/>
        <dsp:cNvSpPr/>
      </dsp:nvSpPr>
      <dsp:spPr>
        <a:xfrm>
          <a:off x="1217930" y="1741"/>
          <a:ext cx="4871720" cy="1784821"/>
        </a:xfrm>
        <a:prstGeom prst="rect">
          <a:avLst/>
        </a:prstGeom>
        <a:solidFill>
          <a:srgbClr val="F8C4CB">
            <a:alpha val="90000"/>
          </a:srgb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4525" tIns="453345" rIns="94525" bIns="453345" numCol="1" spcCol="1270" anchor="ctr" anchorCtr="0">
          <a:noAutofit/>
        </a:bodyPr>
        <a:lstStyle/>
        <a:p>
          <a:pPr marL="0" lvl="0" indent="0" algn="l" defTabSz="711200">
            <a:lnSpc>
              <a:spcPct val="90000"/>
            </a:lnSpc>
            <a:spcBef>
              <a:spcPct val="0"/>
            </a:spcBef>
            <a:spcAft>
              <a:spcPct val="35000"/>
            </a:spcAft>
            <a:buNone/>
          </a:pPr>
          <a:r>
            <a:rPr lang="en-IN" sz="1600" kern="1200"/>
            <a:t>Which cluster is price sensitive/insensitive? How can changes in pricing increase total revenue.</a:t>
          </a:r>
          <a:endParaRPr lang="en-US" sz="1600" kern="1200"/>
        </a:p>
      </dsp:txBody>
      <dsp:txXfrm>
        <a:off x="1217930" y="1741"/>
        <a:ext cx="4871720" cy="1784821"/>
      </dsp:txXfrm>
    </dsp:sp>
    <dsp:sp modelId="{8AC2065E-08F2-4495-9DDD-A9D3A41DD3B0}">
      <dsp:nvSpPr>
        <dsp:cNvPr id="0" name=""/>
        <dsp:cNvSpPr/>
      </dsp:nvSpPr>
      <dsp:spPr>
        <a:xfrm>
          <a:off x="0" y="1741"/>
          <a:ext cx="1217930" cy="1784821"/>
        </a:xfrm>
        <a:prstGeom prst="rect">
          <a:avLst/>
        </a:prstGeom>
        <a:solidFill>
          <a:srgbClr val="DC1A35"/>
        </a:soli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49" tIns="176301" rIns="64449" bIns="176301" numCol="1" spcCol="1270" anchor="ctr" anchorCtr="0">
          <a:noAutofit/>
        </a:bodyPr>
        <a:lstStyle/>
        <a:p>
          <a:pPr marL="0" lvl="0" indent="0" algn="ctr" defTabSz="844550">
            <a:lnSpc>
              <a:spcPct val="90000"/>
            </a:lnSpc>
            <a:spcBef>
              <a:spcPct val="0"/>
            </a:spcBef>
            <a:spcAft>
              <a:spcPct val="35000"/>
            </a:spcAft>
            <a:buNone/>
          </a:pPr>
          <a:r>
            <a:rPr lang="en-IN" sz="1900" kern="1200"/>
            <a:t>Elasticity Modelling:</a:t>
          </a:r>
          <a:endParaRPr lang="en-US" sz="1900" kern="1200"/>
        </a:p>
      </dsp:txBody>
      <dsp:txXfrm>
        <a:off x="0" y="1741"/>
        <a:ext cx="1217930" cy="1784821"/>
      </dsp:txXfrm>
    </dsp:sp>
    <dsp:sp modelId="{F8531171-4D18-479C-986B-E55D071F7D78}">
      <dsp:nvSpPr>
        <dsp:cNvPr id="0" name=""/>
        <dsp:cNvSpPr/>
      </dsp:nvSpPr>
      <dsp:spPr>
        <a:xfrm>
          <a:off x="1217930" y="1893651"/>
          <a:ext cx="4871720" cy="1784821"/>
        </a:xfrm>
        <a:prstGeom prst="rect">
          <a:avLst/>
        </a:prstGeom>
        <a:solidFill>
          <a:srgbClr val="F8C4CB">
            <a:alpha val="90000"/>
          </a:srgb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4525" tIns="453345" rIns="94525" bIns="453345" numCol="1" spcCol="1270" anchor="ctr" anchorCtr="0">
          <a:noAutofit/>
        </a:bodyPr>
        <a:lstStyle/>
        <a:p>
          <a:pPr marL="0" lvl="0" indent="0" algn="l" defTabSz="711200">
            <a:lnSpc>
              <a:spcPct val="90000"/>
            </a:lnSpc>
            <a:spcBef>
              <a:spcPct val="0"/>
            </a:spcBef>
            <a:spcAft>
              <a:spcPct val="35000"/>
            </a:spcAft>
            <a:buNone/>
          </a:pPr>
          <a:r>
            <a:rPr lang="en-IN" sz="1600" kern="1200" dirty="0"/>
            <a:t>Which products go well together? How to bundle different products to increase sales.</a:t>
          </a:r>
          <a:endParaRPr lang="en-US" sz="1600" kern="1200" dirty="0"/>
        </a:p>
      </dsp:txBody>
      <dsp:txXfrm>
        <a:off x="1217930" y="1893651"/>
        <a:ext cx="4871720" cy="1784821"/>
      </dsp:txXfrm>
    </dsp:sp>
    <dsp:sp modelId="{BA47269A-EA09-48CA-B54D-CA104C2369E2}">
      <dsp:nvSpPr>
        <dsp:cNvPr id="0" name=""/>
        <dsp:cNvSpPr/>
      </dsp:nvSpPr>
      <dsp:spPr>
        <a:xfrm>
          <a:off x="0" y="1893651"/>
          <a:ext cx="1217930" cy="1784821"/>
        </a:xfrm>
        <a:prstGeom prst="rect">
          <a:avLst/>
        </a:prstGeom>
        <a:solidFill>
          <a:srgbClr val="DC1A35"/>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49" tIns="176301" rIns="64449" bIns="176301" numCol="1" spcCol="1270" anchor="ctr" anchorCtr="0">
          <a:noAutofit/>
        </a:bodyPr>
        <a:lstStyle/>
        <a:p>
          <a:pPr marL="0" lvl="0" indent="0" algn="ctr" defTabSz="844550">
            <a:lnSpc>
              <a:spcPct val="90000"/>
            </a:lnSpc>
            <a:spcBef>
              <a:spcPct val="0"/>
            </a:spcBef>
            <a:spcAft>
              <a:spcPct val="35000"/>
            </a:spcAft>
            <a:buNone/>
          </a:pPr>
          <a:r>
            <a:rPr lang="en-IN" sz="1900" kern="1200"/>
            <a:t>Market Basket:</a:t>
          </a:r>
          <a:endParaRPr lang="en-US" sz="1900" kern="1200"/>
        </a:p>
      </dsp:txBody>
      <dsp:txXfrm>
        <a:off x="0" y="1893651"/>
        <a:ext cx="1217930" cy="1784821"/>
      </dsp:txXfrm>
    </dsp:sp>
    <dsp:sp modelId="{5CE4FACD-0308-4D73-B996-672797AE1226}">
      <dsp:nvSpPr>
        <dsp:cNvPr id="0" name=""/>
        <dsp:cNvSpPr/>
      </dsp:nvSpPr>
      <dsp:spPr>
        <a:xfrm>
          <a:off x="1217930" y="3785562"/>
          <a:ext cx="4871720" cy="1784821"/>
        </a:xfrm>
        <a:prstGeom prst="rect">
          <a:avLst/>
        </a:prstGeom>
        <a:solidFill>
          <a:srgbClr val="F8C4CB">
            <a:alpha val="90000"/>
          </a:srgbClr>
        </a:solidFill>
        <a:ln w="6350" cap="flat" cmpd="sng" algn="ctr">
          <a:solidFill>
            <a:srgbClr val="F8C4CB">
              <a:alpha val="90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4525" tIns="453345" rIns="94525" bIns="453345" numCol="1" spcCol="1270" anchor="ctr" anchorCtr="0">
          <a:noAutofit/>
        </a:bodyPr>
        <a:lstStyle/>
        <a:p>
          <a:pPr marL="0" lvl="0" indent="0" algn="l" defTabSz="711200">
            <a:lnSpc>
              <a:spcPct val="90000"/>
            </a:lnSpc>
            <a:spcBef>
              <a:spcPct val="0"/>
            </a:spcBef>
            <a:spcAft>
              <a:spcPct val="35000"/>
            </a:spcAft>
            <a:buNone/>
          </a:pPr>
          <a:r>
            <a:rPr lang="en-IN" sz="1600" kern="1200"/>
            <a:t>What marcom and discount actions should TGIF do to increase margins.</a:t>
          </a:r>
          <a:endParaRPr lang="en-US" sz="1600" kern="1200"/>
        </a:p>
      </dsp:txBody>
      <dsp:txXfrm>
        <a:off x="1217930" y="3785562"/>
        <a:ext cx="4871720" cy="1784821"/>
      </dsp:txXfrm>
    </dsp:sp>
    <dsp:sp modelId="{78C81364-17DE-4713-92D6-AC5184BFA19A}">
      <dsp:nvSpPr>
        <dsp:cNvPr id="0" name=""/>
        <dsp:cNvSpPr/>
      </dsp:nvSpPr>
      <dsp:spPr>
        <a:xfrm>
          <a:off x="0" y="3785562"/>
          <a:ext cx="1217930" cy="1784821"/>
        </a:xfrm>
        <a:prstGeom prst="rect">
          <a:avLst/>
        </a:prstGeom>
        <a:solidFill>
          <a:srgbClr val="DC1A35"/>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49" tIns="176301" rIns="64449" bIns="176301" numCol="1" spcCol="1270" anchor="ctr" anchorCtr="0">
          <a:noAutofit/>
        </a:bodyPr>
        <a:lstStyle/>
        <a:p>
          <a:pPr marL="0" lvl="0" indent="0" algn="ctr" defTabSz="844550">
            <a:lnSpc>
              <a:spcPct val="90000"/>
            </a:lnSpc>
            <a:spcBef>
              <a:spcPct val="0"/>
            </a:spcBef>
            <a:spcAft>
              <a:spcPct val="35000"/>
            </a:spcAft>
            <a:buNone/>
          </a:pPr>
          <a:r>
            <a:rPr lang="en-IN" sz="1900" kern="1200"/>
            <a:t>OLS:</a:t>
          </a:r>
          <a:endParaRPr lang="en-US" sz="1900" kern="1200"/>
        </a:p>
      </dsp:txBody>
      <dsp:txXfrm>
        <a:off x="0" y="3785562"/>
        <a:ext cx="1217930" cy="1784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48413-FEBA-4EEC-ACFB-5DC2D7EE4CC3}">
      <dsp:nvSpPr>
        <dsp:cNvPr id="0" name=""/>
        <dsp:cNvSpPr/>
      </dsp:nvSpPr>
      <dsp:spPr>
        <a:xfrm>
          <a:off x="14954" y="77900"/>
          <a:ext cx="1657790" cy="497337"/>
        </a:xfrm>
        <a:prstGeom prst="rect">
          <a:avLst/>
        </a:prstGeom>
        <a:solidFill>
          <a:srgbClr val="DC1A35"/>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Faithful Frequents</a:t>
          </a:r>
          <a:endParaRPr lang="en-US" sz="1400" b="1" kern="1200" dirty="0"/>
        </a:p>
      </dsp:txBody>
      <dsp:txXfrm>
        <a:off x="14954" y="77900"/>
        <a:ext cx="1657790" cy="497337"/>
      </dsp:txXfrm>
    </dsp:sp>
    <dsp:sp modelId="{DB6AA2AF-54A0-4AA9-AD5B-D0B120B483DF}">
      <dsp:nvSpPr>
        <dsp:cNvPr id="0" name=""/>
        <dsp:cNvSpPr/>
      </dsp:nvSpPr>
      <dsp:spPr>
        <a:xfrm>
          <a:off x="14954" y="575237"/>
          <a:ext cx="1657790" cy="3698200"/>
        </a:xfrm>
        <a:prstGeom prst="rect">
          <a:avLst/>
        </a:prstGeom>
        <a:solidFill>
          <a:srgbClr val="F8C4CB"/>
        </a:solidFill>
        <a:ln w="12700" cap="flat" cmpd="sng" algn="ctr">
          <a:solidFill>
            <a:srgbClr val="F8C4CB">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b="1" u="none" kern="1200" dirty="0">
              <a:solidFill>
                <a:srgbClr val="DC1A35"/>
              </a:solidFill>
              <a:effectLst>
                <a:outerShdw blurRad="38100" dist="38100" dir="2700000" algn="tl">
                  <a:srgbClr val="000000">
                    <a:alpha val="43137"/>
                  </a:srgbClr>
                </a:outerShdw>
              </a:effectLst>
            </a:rPr>
            <a:t>Let’s get married??</a:t>
          </a:r>
        </a:p>
        <a:p>
          <a:pPr marL="0" lvl="0" indent="0" algn="ctr" defTabSz="800100">
            <a:lnSpc>
              <a:spcPct val="90000"/>
            </a:lnSpc>
            <a:spcBef>
              <a:spcPct val="0"/>
            </a:spcBef>
            <a:spcAft>
              <a:spcPct val="35000"/>
            </a:spcAft>
            <a:buNone/>
          </a:pPr>
          <a:r>
            <a:rPr lang="en-IN" sz="1800" b="1" u="none" kern="1200" dirty="0"/>
            <a:t>Customer Base </a:t>
          </a:r>
        </a:p>
        <a:p>
          <a:pPr marL="0" lvl="0" indent="0" algn="ctr" defTabSz="800100">
            <a:lnSpc>
              <a:spcPct val="90000"/>
            </a:lnSpc>
            <a:spcBef>
              <a:spcPct val="0"/>
            </a:spcBef>
            <a:spcAft>
              <a:spcPct val="35000"/>
            </a:spcAft>
            <a:buNone/>
          </a:pPr>
          <a:r>
            <a:rPr lang="en-US" sz="3600" b="1" u="none" kern="1200" dirty="0">
              <a:solidFill>
                <a:srgbClr val="DC1A35"/>
              </a:solidFill>
            </a:rPr>
            <a:t>6%</a:t>
          </a:r>
        </a:p>
        <a:p>
          <a:pPr marL="0" lvl="0" indent="0" algn="ctr" defTabSz="800100">
            <a:lnSpc>
              <a:spcPct val="90000"/>
            </a:lnSpc>
            <a:spcBef>
              <a:spcPct val="0"/>
            </a:spcBef>
            <a:spcAft>
              <a:spcPct val="35000"/>
            </a:spcAft>
            <a:buNone/>
          </a:pPr>
          <a:r>
            <a:rPr lang="en-US" sz="1800" b="1" u="none" kern="1200" dirty="0"/>
            <a:t>Total Revenue </a:t>
          </a:r>
        </a:p>
        <a:p>
          <a:pPr marL="0" lvl="0" indent="0" algn="ctr" defTabSz="800100">
            <a:lnSpc>
              <a:spcPct val="90000"/>
            </a:lnSpc>
            <a:spcBef>
              <a:spcPct val="0"/>
            </a:spcBef>
            <a:spcAft>
              <a:spcPct val="35000"/>
            </a:spcAft>
            <a:buNone/>
          </a:pPr>
          <a:r>
            <a:rPr lang="en-IN" sz="3600" b="1" kern="1200" dirty="0">
              <a:solidFill>
                <a:srgbClr val="DC1A35"/>
              </a:solidFill>
            </a:rPr>
            <a:t>29%          </a:t>
          </a:r>
          <a:endParaRPr lang="en-US" sz="3600" b="1" u="none" kern="1200" dirty="0">
            <a:solidFill>
              <a:srgbClr val="DC1A35"/>
            </a:solidFill>
          </a:endParaRPr>
        </a:p>
        <a:p>
          <a:pPr marL="0" lvl="0" indent="0" algn="l" defTabSz="488950">
            <a:lnSpc>
              <a:spcPct val="90000"/>
            </a:lnSpc>
            <a:spcBef>
              <a:spcPct val="0"/>
            </a:spcBef>
            <a:spcAft>
              <a:spcPct val="35000"/>
            </a:spcAft>
            <a:buNone/>
          </a:pPr>
          <a:endParaRPr lang="en-IN" sz="1100" b="1" kern="1200"/>
        </a:p>
      </dsp:txBody>
      <dsp:txXfrm>
        <a:off x="14954" y="575237"/>
        <a:ext cx="1657790" cy="3698200"/>
      </dsp:txXfrm>
    </dsp:sp>
    <dsp:sp modelId="{54C657C0-E05A-46DE-87E5-6F4B3E8292ED}">
      <dsp:nvSpPr>
        <dsp:cNvPr id="0" name=""/>
        <dsp:cNvSpPr/>
      </dsp:nvSpPr>
      <dsp:spPr>
        <a:xfrm>
          <a:off x="1780534" y="77900"/>
          <a:ext cx="1657790" cy="497337"/>
        </a:xfrm>
        <a:prstGeom prst="rect">
          <a:avLst/>
        </a:prstGeom>
        <a:solidFill>
          <a:srgbClr val="DC1A35"/>
        </a:solidFill>
        <a:ln w="12700" cap="flat" cmpd="sng" algn="ctr">
          <a:solidFill>
            <a:srgbClr val="F8C4C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Special </a:t>
          </a:r>
          <a:r>
            <a:rPr lang="en-IN" sz="1400" b="1" kern="1200" dirty="0" err="1"/>
            <a:t>Occasioners</a:t>
          </a:r>
          <a:endParaRPr lang="en-US" sz="1400" b="1" kern="1200" dirty="0"/>
        </a:p>
      </dsp:txBody>
      <dsp:txXfrm>
        <a:off x="1780534" y="77900"/>
        <a:ext cx="1657790" cy="497337"/>
      </dsp:txXfrm>
    </dsp:sp>
    <dsp:sp modelId="{8ED06429-8B91-457C-B5C8-F9301221E91B}">
      <dsp:nvSpPr>
        <dsp:cNvPr id="0" name=""/>
        <dsp:cNvSpPr/>
      </dsp:nvSpPr>
      <dsp:spPr>
        <a:xfrm>
          <a:off x="1780534" y="575237"/>
          <a:ext cx="1657790" cy="3698200"/>
        </a:xfrm>
        <a:prstGeom prst="rect">
          <a:avLst/>
        </a:prstGeom>
        <a:solidFill>
          <a:srgbClr val="F8C4CB">
            <a:alpha val="90000"/>
          </a:srgbClr>
        </a:solidFill>
        <a:ln w="12700" cap="flat" cmpd="sng" algn="ctr">
          <a:solidFill>
            <a:srgbClr val="F8C4CB">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None/>
          </a:pPr>
          <a:r>
            <a:rPr lang="en-US" sz="1800" b="1" i="0" u="none" kern="1200" dirty="0">
              <a:solidFill>
                <a:srgbClr val="DC1A35"/>
              </a:solidFill>
              <a:effectLst>
                <a:outerShdw blurRad="38100" dist="38100" dir="2700000" algn="tl">
                  <a:srgbClr val="000000">
                    <a:alpha val="43137"/>
                  </a:srgbClr>
                </a:outerShdw>
              </a:effectLst>
            </a:rPr>
            <a:t>The annoying relatives!</a:t>
          </a:r>
        </a:p>
        <a:p>
          <a:pPr marL="0" lvl="0" indent="0" algn="ctr" defTabSz="800100">
            <a:lnSpc>
              <a:spcPct val="90000"/>
            </a:lnSpc>
            <a:spcBef>
              <a:spcPct val="0"/>
            </a:spcBef>
            <a:spcAft>
              <a:spcPct val="35000"/>
            </a:spcAft>
            <a:buNone/>
          </a:pPr>
          <a:r>
            <a:rPr lang="en-IN" sz="1800" b="1" kern="1200" dirty="0"/>
            <a:t>Customer Base </a:t>
          </a:r>
        </a:p>
        <a:p>
          <a:pPr marL="0" lvl="0" indent="0" algn="ctr" defTabSz="800100">
            <a:lnSpc>
              <a:spcPct val="90000"/>
            </a:lnSpc>
            <a:spcBef>
              <a:spcPct val="0"/>
            </a:spcBef>
            <a:spcAft>
              <a:spcPct val="35000"/>
            </a:spcAft>
            <a:buNone/>
          </a:pPr>
          <a:r>
            <a:rPr lang="en-IN" sz="3600" b="1" kern="1200" dirty="0">
              <a:solidFill>
                <a:srgbClr val="DC1A35"/>
              </a:solidFill>
            </a:rPr>
            <a:t>13%</a:t>
          </a:r>
          <a:endParaRPr lang="en-US" sz="3600" b="1" kern="1200" dirty="0">
            <a:solidFill>
              <a:srgbClr val="DC1A35"/>
            </a:solidFill>
          </a:endParaRPr>
        </a:p>
        <a:p>
          <a:pPr marL="0" lvl="0" indent="0" algn="ctr" defTabSz="800100">
            <a:lnSpc>
              <a:spcPct val="90000"/>
            </a:lnSpc>
            <a:spcBef>
              <a:spcPct val="0"/>
            </a:spcBef>
            <a:spcAft>
              <a:spcPct val="35000"/>
            </a:spcAft>
            <a:buNone/>
          </a:pPr>
          <a:r>
            <a:rPr lang="en-IN" sz="1800" b="1" kern="1200" dirty="0"/>
            <a:t>Total Revenue  </a:t>
          </a:r>
        </a:p>
        <a:p>
          <a:pPr marL="0" lvl="0" indent="0" algn="ctr" defTabSz="800100">
            <a:lnSpc>
              <a:spcPct val="90000"/>
            </a:lnSpc>
            <a:spcBef>
              <a:spcPct val="0"/>
            </a:spcBef>
            <a:spcAft>
              <a:spcPct val="35000"/>
            </a:spcAft>
            <a:buNone/>
          </a:pPr>
          <a:r>
            <a:rPr lang="en-IN" sz="3600" b="1" kern="1200" dirty="0">
              <a:solidFill>
                <a:srgbClr val="DC1A35"/>
              </a:solidFill>
            </a:rPr>
            <a:t>7%</a:t>
          </a:r>
          <a:endParaRPr lang="en-US" sz="3600" b="1" kern="1200" dirty="0">
            <a:solidFill>
              <a:srgbClr val="DC1A35"/>
            </a:solidFill>
          </a:endParaRPr>
        </a:p>
      </dsp:txBody>
      <dsp:txXfrm>
        <a:off x="1780534" y="575237"/>
        <a:ext cx="1657790" cy="3698200"/>
      </dsp:txXfrm>
    </dsp:sp>
    <dsp:sp modelId="{83033601-4EA2-416E-B832-4DB2092ACD54}">
      <dsp:nvSpPr>
        <dsp:cNvPr id="0" name=""/>
        <dsp:cNvSpPr/>
      </dsp:nvSpPr>
      <dsp:spPr>
        <a:xfrm>
          <a:off x="3546114" y="77900"/>
          <a:ext cx="1657790" cy="497337"/>
        </a:xfrm>
        <a:prstGeom prst="rect">
          <a:avLst/>
        </a:prstGeom>
        <a:solidFill>
          <a:srgbClr val="DC1A35"/>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Bar Patrons</a:t>
          </a:r>
          <a:endParaRPr lang="en-US" sz="1400" b="1" kern="1200" dirty="0"/>
        </a:p>
      </dsp:txBody>
      <dsp:txXfrm>
        <a:off x="3546114" y="77900"/>
        <a:ext cx="1657790" cy="497337"/>
      </dsp:txXfrm>
    </dsp:sp>
    <dsp:sp modelId="{8060D300-81F1-45D2-A315-A6C5E67C5AB9}">
      <dsp:nvSpPr>
        <dsp:cNvPr id="0" name=""/>
        <dsp:cNvSpPr/>
      </dsp:nvSpPr>
      <dsp:spPr>
        <a:xfrm>
          <a:off x="3546114" y="575237"/>
          <a:ext cx="1657790" cy="3698200"/>
        </a:xfrm>
        <a:prstGeom prst="rect">
          <a:avLst/>
        </a:prstGeom>
        <a:solidFill>
          <a:srgbClr val="F8C4CB">
            <a:alpha val="90000"/>
          </a:srgbClr>
        </a:solidFill>
        <a:ln w="12700" cap="flat" cmpd="sng" algn="ctr">
          <a:solidFill>
            <a:srgbClr val="F8C4CB">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None/>
          </a:pPr>
          <a:r>
            <a:rPr lang="en-US" sz="1800" b="1" u="none" kern="1200" dirty="0">
              <a:solidFill>
                <a:srgbClr val="DC1A35"/>
              </a:solidFill>
              <a:effectLst>
                <a:outerShdw blurRad="38100" dist="38100" dir="2700000" algn="tl">
                  <a:srgbClr val="000000">
                    <a:alpha val="43137"/>
                  </a:srgbClr>
                </a:outerShdw>
              </a:effectLst>
            </a:rPr>
            <a:t>Not Drunk Enough!</a:t>
          </a:r>
        </a:p>
        <a:p>
          <a:pPr marL="0" lvl="0" indent="0" algn="ctr" defTabSz="800100">
            <a:lnSpc>
              <a:spcPct val="90000"/>
            </a:lnSpc>
            <a:spcBef>
              <a:spcPct val="0"/>
            </a:spcBef>
            <a:spcAft>
              <a:spcPct val="35000"/>
            </a:spcAft>
            <a:buNone/>
          </a:pPr>
          <a:r>
            <a:rPr lang="en-US" sz="1800" b="1" kern="1200" dirty="0"/>
            <a:t>Customer Base </a:t>
          </a:r>
        </a:p>
        <a:p>
          <a:pPr marL="0" lvl="0" indent="0" algn="ctr" defTabSz="800100">
            <a:lnSpc>
              <a:spcPct val="90000"/>
            </a:lnSpc>
            <a:spcBef>
              <a:spcPct val="0"/>
            </a:spcBef>
            <a:spcAft>
              <a:spcPct val="35000"/>
            </a:spcAft>
            <a:buNone/>
          </a:pPr>
          <a:r>
            <a:rPr lang="en-US" sz="3600" b="1" kern="1200" dirty="0">
              <a:solidFill>
                <a:srgbClr val="DC1A35"/>
              </a:solidFill>
            </a:rPr>
            <a:t>22%</a:t>
          </a:r>
        </a:p>
        <a:p>
          <a:pPr marL="0" lvl="0" indent="0" algn="ctr" defTabSz="800100">
            <a:lnSpc>
              <a:spcPct val="90000"/>
            </a:lnSpc>
            <a:spcBef>
              <a:spcPct val="0"/>
            </a:spcBef>
            <a:spcAft>
              <a:spcPct val="35000"/>
            </a:spcAft>
            <a:buNone/>
          </a:pPr>
          <a:r>
            <a:rPr lang="en-US" sz="1800" b="1" kern="1200" dirty="0"/>
            <a:t>Total Revenue </a:t>
          </a:r>
        </a:p>
        <a:p>
          <a:pPr marL="0" lvl="0" indent="0" algn="ctr" defTabSz="800100">
            <a:lnSpc>
              <a:spcPct val="90000"/>
            </a:lnSpc>
            <a:spcBef>
              <a:spcPct val="0"/>
            </a:spcBef>
            <a:spcAft>
              <a:spcPct val="35000"/>
            </a:spcAft>
            <a:buNone/>
          </a:pPr>
          <a:r>
            <a:rPr lang="en-US" sz="3600" b="1" kern="1200" dirty="0">
              <a:solidFill>
                <a:srgbClr val="DC1A35"/>
              </a:solidFill>
            </a:rPr>
            <a:t>20%</a:t>
          </a:r>
        </a:p>
        <a:p>
          <a:pPr marL="0" lvl="0" indent="0" algn="l" defTabSz="800100">
            <a:lnSpc>
              <a:spcPct val="90000"/>
            </a:lnSpc>
            <a:spcBef>
              <a:spcPct val="0"/>
            </a:spcBef>
            <a:spcAft>
              <a:spcPct val="35000"/>
            </a:spcAft>
            <a:buNone/>
          </a:pPr>
          <a:endParaRPr lang="en-US" sz="1100" b="1" kern="1200" dirty="0"/>
        </a:p>
      </dsp:txBody>
      <dsp:txXfrm>
        <a:off x="3546114" y="575237"/>
        <a:ext cx="1657790" cy="3698200"/>
      </dsp:txXfrm>
    </dsp:sp>
    <dsp:sp modelId="{12451CB3-0823-4A2F-A32F-EC4603F2C4E2}">
      <dsp:nvSpPr>
        <dsp:cNvPr id="0" name=""/>
        <dsp:cNvSpPr/>
      </dsp:nvSpPr>
      <dsp:spPr>
        <a:xfrm>
          <a:off x="5311694" y="77900"/>
          <a:ext cx="1657790" cy="497337"/>
        </a:xfrm>
        <a:prstGeom prst="rect">
          <a:avLst/>
        </a:prstGeom>
        <a:solidFill>
          <a:srgbClr val="DC1A35"/>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Sweet Discounters</a:t>
          </a:r>
          <a:endParaRPr lang="en-US" sz="1400" b="1" kern="1200" dirty="0"/>
        </a:p>
      </dsp:txBody>
      <dsp:txXfrm>
        <a:off x="5311694" y="77900"/>
        <a:ext cx="1657790" cy="497337"/>
      </dsp:txXfrm>
    </dsp:sp>
    <dsp:sp modelId="{C974C4F6-C0B1-4C3D-A8DD-A674FCD75E3B}">
      <dsp:nvSpPr>
        <dsp:cNvPr id="0" name=""/>
        <dsp:cNvSpPr/>
      </dsp:nvSpPr>
      <dsp:spPr>
        <a:xfrm>
          <a:off x="5311694" y="575237"/>
          <a:ext cx="1657790" cy="3698200"/>
        </a:xfrm>
        <a:prstGeom prst="rect">
          <a:avLst/>
        </a:prstGeom>
        <a:solidFill>
          <a:srgbClr val="F8C4CB">
            <a:alpha val="9000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None/>
          </a:pPr>
          <a:r>
            <a:rPr lang="en-US" sz="1800" b="1" u="none" kern="1200" dirty="0">
              <a:solidFill>
                <a:srgbClr val="DC1A35"/>
              </a:solidFill>
              <a:effectLst>
                <a:outerShdw blurRad="38100" dist="38100" dir="2700000" algn="tl">
                  <a:srgbClr val="000000">
                    <a:alpha val="43137"/>
                  </a:srgbClr>
                </a:outerShdw>
              </a:effectLst>
            </a:rPr>
            <a:t>No Strings Attached!</a:t>
          </a:r>
        </a:p>
        <a:p>
          <a:pPr marL="0" lvl="0" indent="0" algn="ctr" defTabSz="800100">
            <a:lnSpc>
              <a:spcPct val="90000"/>
            </a:lnSpc>
            <a:spcBef>
              <a:spcPct val="0"/>
            </a:spcBef>
            <a:spcAft>
              <a:spcPct val="35000"/>
            </a:spcAft>
            <a:buNone/>
          </a:pPr>
          <a:r>
            <a:rPr lang="en-US" sz="1800" b="1" kern="1200" dirty="0"/>
            <a:t>Customer Base </a:t>
          </a:r>
        </a:p>
        <a:p>
          <a:pPr marL="0" lvl="0" indent="0" algn="ctr" defTabSz="800100">
            <a:lnSpc>
              <a:spcPct val="90000"/>
            </a:lnSpc>
            <a:spcBef>
              <a:spcPct val="0"/>
            </a:spcBef>
            <a:spcAft>
              <a:spcPct val="35000"/>
            </a:spcAft>
            <a:buNone/>
          </a:pPr>
          <a:r>
            <a:rPr lang="en-US" sz="3600" b="1" kern="1200" dirty="0">
              <a:solidFill>
                <a:srgbClr val="DC1A35"/>
              </a:solidFill>
            </a:rPr>
            <a:t>11%</a:t>
          </a:r>
        </a:p>
        <a:p>
          <a:pPr marL="0" lvl="0" indent="0" algn="ctr" defTabSz="800100">
            <a:lnSpc>
              <a:spcPct val="90000"/>
            </a:lnSpc>
            <a:spcBef>
              <a:spcPct val="0"/>
            </a:spcBef>
            <a:spcAft>
              <a:spcPct val="35000"/>
            </a:spcAft>
            <a:buNone/>
          </a:pPr>
          <a:r>
            <a:rPr lang="en-US" sz="1800" b="1" kern="1200" dirty="0"/>
            <a:t>Total Revenue  </a:t>
          </a:r>
        </a:p>
        <a:p>
          <a:pPr marL="0" lvl="0" indent="0" algn="ctr" defTabSz="800100">
            <a:lnSpc>
              <a:spcPct val="90000"/>
            </a:lnSpc>
            <a:spcBef>
              <a:spcPct val="0"/>
            </a:spcBef>
            <a:spcAft>
              <a:spcPct val="35000"/>
            </a:spcAft>
            <a:buNone/>
          </a:pPr>
          <a:r>
            <a:rPr lang="en-US" sz="3600" b="1" kern="1200" dirty="0">
              <a:solidFill>
                <a:srgbClr val="DC1A35"/>
              </a:solidFill>
            </a:rPr>
            <a:t>7%</a:t>
          </a:r>
        </a:p>
      </dsp:txBody>
      <dsp:txXfrm>
        <a:off x="5311694" y="575237"/>
        <a:ext cx="1657790" cy="3698200"/>
      </dsp:txXfrm>
    </dsp:sp>
    <dsp:sp modelId="{9128E4B8-5A41-4A3A-9991-76AF5E8BC865}">
      <dsp:nvSpPr>
        <dsp:cNvPr id="0" name=""/>
        <dsp:cNvSpPr/>
      </dsp:nvSpPr>
      <dsp:spPr>
        <a:xfrm>
          <a:off x="7077274" y="77900"/>
          <a:ext cx="1657790" cy="497337"/>
        </a:xfrm>
        <a:prstGeom prst="rect">
          <a:avLst/>
        </a:prstGeom>
        <a:solidFill>
          <a:srgbClr val="DC1A35"/>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Family Lunches</a:t>
          </a:r>
          <a:endParaRPr lang="en-US" sz="1400" b="1" kern="1200" dirty="0"/>
        </a:p>
      </dsp:txBody>
      <dsp:txXfrm>
        <a:off x="7077274" y="77900"/>
        <a:ext cx="1657790" cy="497337"/>
      </dsp:txXfrm>
    </dsp:sp>
    <dsp:sp modelId="{E502A6DB-F700-4892-A003-25B821056F50}">
      <dsp:nvSpPr>
        <dsp:cNvPr id="0" name=""/>
        <dsp:cNvSpPr/>
      </dsp:nvSpPr>
      <dsp:spPr>
        <a:xfrm>
          <a:off x="7077274" y="575237"/>
          <a:ext cx="1657790" cy="3698200"/>
        </a:xfrm>
        <a:prstGeom prst="rect">
          <a:avLst/>
        </a:prstGeom>
        <a:solidFill>
          <a:srgbClr val="F8C4CB">
            <a:alpha val="9000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None/>
          </a:pPr>
          <a:r>
            <a:rPr lang="en-US" sz="1800" b="1" u="none" kern="1200" dirty="0">
              <a:solidFill>
                <a:srgbClr val="DC1A35"/>
              </a:solidFill>
              <a:effectLst>
                <a:outerShdw blurRad="38100" dist="38100" dir="2700000" algn="tl">
                  <a:srgbClr val="000000">
                    <a:alpha val="43137"/>
                  </a:srgbClr>
                </a:outerShdw>
              </a:effectLst>
            </a:rPr>
            <a:t>Dad! I want more Cake!</a:t>
          </a:r>
        </a:p>
        <a:p>
          <a:pPr marL="0" lvl="0" indent="0" algn="ctr" defTabSz="800100">
            <a:lnSpc>
              <a:spcPct val="90000"/>
            </a:lnSpc>
            <a:spcBef>
              <a:spcPct val="0"/>
            </a:spcBef>
            <a:spcAft>
              <a:spcPct val="35000"/>
            </a:spcAft>
            <a:buNone/>
          </a:pPr>
          <a:r>
            <a:rPr lang="en-US" sz="1800" b="1" kern="1200" dirty="0"/>
            <a:t>Customer Base </a:t>
          </a:r>
        </a:p>
        <a:p>
          <a:pPr marL="0" lvl="0" indent="0" algn="ctr" defTabSz="800100">
            <a:lnSpc>
              <a:spcPct val="90000"/>
            </a:lnSpc>
            <a:spcBef>
              <a:spcPct val="0"/>
            </a:spcBef>
            <a:spcAft>
              <a:spcPct val="35000"/>
            </a:spcAft>
            <a:buNone/>
          </a:pPr>
          <a:r>
            <a:rPr lang="en-US" sz="3600" b="1" kern="1200" dirty="0">
              <a:solidFill>
                <a:srgbClr val="DC1A35"/>
              </a:solidFill>
            </a:rPr>
            <a:t>23%</a:t>
          </a:r>
        </a:p>
        <a:p>
          <a:pPr marL="0" lvl="0" indent="0" algn="ctr" defTabSz="800100">
            <a:lnSpc>
              <a:spcPct val="90000"/>
            </a:lnSpc>
            <a:spcBef>
              <a:spcPct val="0"/>
            </a:spcBef>
            <a:spcAft>
              <a:spcPct val="35000"/>
            </a:spcAft>
            <a:buNone/>
          </a:pPr>
          <a:r>
            <a:rPr lang="en-US" sz="1800" b="1" kern="1200" dirty="0"/>
            <a:t>Total Revenue </a:t>
          </a:r>
        </a:p>
        <a:p>
          <a:pPr marL="0" lvl="0" indent="0" algn="ctr" defTabSz="800100">
            <a:lnSpc>
              <a:spcPct val="90000"/>
            </a:lnSpc>
            <a:spcBef>
              <a:spcPct val="0"/>
            </a:spcBef>
            <a:spcAft>
              <a:spcPct val="35000"/>
            </a:spcAft>
            <a:buNone/>
          </a:pPr>
          <a:r>
            <a:rPr lang="en-US" sz="3600" b="1" kern="1200" dirty="0">
              <a:solidFill>
                <a:srgbClr val="DC1A35"/>
              </a:solidFill>
            </a:rPr>
            <a:t>17%</a:t>
          </a:r>
        </a:p>
      </dsp:txBody>
      <dsp:txXfrm>
        <a:off x="7077274" y="575237"/>
        <a:ext cx="1657790" cy="3698200"/>
      </dsp:txXfrm>
    </dsp:sp>
    <dsp:sp modelId="{0EC97CDD-4899-409C-BA6A-3090C43F5C0D}">
      <dsp:nvSpPr>
        <dsp:cNvPr id="0" name=""/>
        <dsp:cNvSpPr/>
      </dsp:nvSpPr>
      <dsp:spPr>
        <a:xfrm>
          <a:off x="8842854" y="77900"/>
          <a:ext cx="1657790" cy="497337"/>
        </a:xfrm>
        <a:prstGeom prst="rect">
          <a:avLst/>
        </a:prstGeom>
        <a:solidFill>
          <a:srgbClr val="C0000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622300">
            <a:lnSpc>
              <a:spcPct val="90000"/>
            </a:lnSpc>
            <a:spcBef>
              <a:spcPct val="0"/>
            </a:spcBef>
            <a:spcAft>
              <a:spcPct val="35000"/>
            </a:spcAft>
            <a:buNone/>
          </a:pPr>
          <a:r>
            <a:rPr lang="en-IN" sz="1400" b="1" kern="1200" dirty="0"/>
            <a:t>Point Accumulators</a:t>
          </a:r>
          <a:endParaRPr lang="en-US" sz="1400" b="1" kern="1200" dirty="0"/>
        </a:p>
      </dsp:txBody>
      <dsp:txXfrm>
        <a:off x="8842854" y="77900"/>
        <a:ext cx="1657790" cy="497337"/>
      </dsp:txXfrm>
    </dsp:sp>
    <dsp:sp modelId="{FB78AB5E-52B1-445E-98A0-A23A98F9837D}">
      <dsp:nvSpPr>
        <dsp:cNvPr id="0" name=""/>
        <dsp:cNvSpPr/>
      </dsp:nvSpPr>
      <dsp:spPr>
        <a:xfrm>
          <a:off x="8842854" y="575237"/>
          <a:ext cx="1657790" cy="3698200"/>
        </a:xfrm>
        <a:prstGeom prst="rect">
          <a:avLst/>
        </a:prstGeom>
        <a:solidFill>
          <a:srgbClr val="F8C4CB">
            <a:alpha val="9000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ctr" defTabSz="800100">
            <a:lnSpc>
              <a:spcPct val="90000"/>
            </a:lnSpc>
            <a:spcBef>
              <a:spcPct val="0"/>
            </a:spcBef>
            <a:spcAft>
              <a:spcPct val="35000"/>
            </a:spcAft>
            <a:buNone/>
          </a:pPr>
          <a:r>
            <a:rPr lang="en-US" sz="1800" b="1" u="none" kern="1200" dirty="0">
              <a:solidFill>
                <a:srgbClr val="DC1A35"/>
              </a:solidFill>
              <a:effectLst>
                <a:outerShdw blurRad="38100" dist="38100" dir="2700000" algn="tl">
                  <a:srgbClr val="000000">
                    <a:alpha val="43137"/>
                  </a:srgbClr>
                </a:outerShdw>
              </a:effectLst>
            </a:rPr>
            <a:t>Bring me yon food!</a:t>
          </a:r>
        </a:p>
        <a:p>
          <a:pPr marL="0" lvl="0" indent="0" algn="ctr" defTabSz="800100">
            <a:lnSpc>
              <a:spcPct val="90000"/>
            </a:lnSpc>
            <a:spcBef>
              <a:spcPct val="0"/>
            </a:spcBef>
            <a:spcAft>
              <a:spcPct val="35000"/>
            </a:spcAft>
            <a:buNone/>
          </a:pPr>
          <a:r>
            <a:rPr lang="en-US" sz="1800" b="1" kern="1200" dirty="0"/>
            <a:t>Customer Base </a:t>
          </a:r>
        </a:p>
        <a:p>
          <a:pPr marL="0" lvl="0" indent="0" algn="ctr" defTabSz="800100">
            <a:lnSpc>
              <a:spcPct val="90000"/>
            </a:lnSpc>
            <a:spcBef>
              <a:spcPct val="0"/>
            </a:spcBef>
            <a:spcAft>
              <a:spcPct val="35000"/>
            </a:spcAft>
            <a:buNone/>
          </a:pPr>
          <a:r>
            <a:rPr lang="en-US" sz="3600" b="1" kern="1200" dirty="0">
              <a:solidFill>
                <a:srgbClr val="DC1A35"/>
              </a:solidFill>
            </a:rPr>
            <a:t>24%</a:t>
          </a:r>
        </a:p>
        <a:p>
          <a:pPr marL="0" lvl="0" indent="0" algn="ctr" defTabSz="800100">
            <a:lnSpc>
              <a:spcPct val="90000"/>
            </a:lnSpc>
            <a:spcBef>
              <a:spcPct val="0"/>
            </a:spcBef>
            <a:spcAft>
              <a:spcPct val="35000"/>
            </a:spcAft>
            <a:buNone/>
          </a:pPr>
          <a:r>
            <a:rPr lang="en-US" sz="1800" b="1" kern="1200" dirty="0"/>
            <a:t>Total Revenue </a:t>
          </a:r>
        </a:p>
        <a:p>
          <a:pPr marL="0" lvl="0" indent="0" algn="ctr" defTabSz="800100">
            <a:lnSpc>
              <a:spcPct val="90000"/>
            </a:lnSpc>
            <a:spcBef>
              <a:spcPct val="0"/>
            </a:spcBef>
            <a:spcAft>
              <a:spcPct val="35000"/>
            </a:spcAft>
            <a:buNone/>
          </a:pPr>
          <a:r>
            <a:rPr lang="en-US" sz="3600" b="1" kern="1200" dirty="0">
              <a:solidFill>
                <a:srgbClr val="DC1A35"/>
              </a:solidFill>
            </a:rPr>
            <a:t>21%</a:t>
          </a:r>
        </a:p>
      </dsp:txBody>
      <dsp:txXfrm>
        <a:off x="8842854" y="575237"/>
        <a:ext cx="1657790" cy="36982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78F097-66E3-4BF8-AAB6-4C6008BBC21D}" type="datetimeFigureOut">
              <a:rPr lang="en-IN" smtClean="0"/>
              <a:t>23-07-2018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4063C-47B0-496B-A1F4-27C60062AEAF}" type="slidenum">
              <a:rPr lang="en-IN" smtClean="0"/>
              <a:t>‹#›</a:t>
            </a:fld>
            <a:endParaRPr lang="en-IN"/>
          </a:p>
        </p:txBody>
      </p:sp>
    </p:spTree>
    <p:extLst>
      <p:ext uri="{BB962C8B-B14F-4D97-AF65-F5344CB8AC3E}">
        <p14:creationId xmlns:p14="http://schemas.microsoft.com/office/powerpoint/2010/main" val="373145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E80F-BECD-4C86-8092-2D61652EA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D09680-7759-48C4-98BC-973FF6EE9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4D75F2-51B7-4A45-904B-DB16DA587052}"/>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7139E26A-82B3-4E00-A8E0-A3A660ED4E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46C8ED-B44E-47D6-95BC-839CE56902FF}"/>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10170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32FF-08C9-4236-8D6D-A480A6DEBA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46D5AE-79FC-4A31-A040-B8F9DD8413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41B567-F9BC-447E-B99F-7696168533BC}"/>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754ED6D0-AF09-4472-9104-342E547AA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27E391-A01B-4706-9801-C0B796C174FD}"/>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45443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74278F-E8D4-40C9-8857-42CDE1564C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7B578F-DB05-4BAC-9293-CA90B15337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A99FE-ABF1-46FF-90F1-D5254715B86D}"/>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A1F18438-C4D5-4C2D-89DF-956E39B20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432C29-6009-4FA4-9B5C-870E75DF874E}"/>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402522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AE45-A999-47B1-A180-FCF0E77A6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5C9116-C8A2-483E-AAD4-55E810EE0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A96778-AB69-4A38-96A2-D2FCE3101B04}"/>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41F184EF-0D11-4BB6-860A-7377D56A26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E47B1-B214-4677-8AD4-F9D3D4D6D825}"/>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1921177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681B-277E-424F-9C8D-8782B08EE6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A8F0AE-6D88-48A5-B59E-24803B2793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B55FD-0AA7-4E86-8D99-6FA034295995}"/>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8C375DCA-6CF4-4C5E-B199-F1181B6378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DAD66-B2FD-48C7-989D-84C53F3DFE00}"/>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408431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B1A-9114-4EAE-9EB6-C81199C595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AE87CC-4CBE-4E24-B38A-68ECCB4D4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9080A8-8127-4D95-B001-0233E04D9FF7}"/>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834E4A0E-12CF-423D-9E08-8D37B08525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412DCD-852B-4464-8B95-D24D65151FB3}"/>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154082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4763-5D44-428B-8A94-03C153B4A4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EDD155-EA13-43DF-A8F8-5B17E558F0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FCCE80-E51C-46C1-9B0F-16401EB6E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54B15B-92E4-4143-897D-7C15B24680B2}"/>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5DF67249-7FD1-445C-8152-1972A5FF6F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0449A8-4B97-4FCD-B172-BF3001B0006C}"/>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990631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26E8-D7AD-4412-A2B5-FA2AFCF0F8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F9BDAF-9EC0-46B6-BBF2-05DCA8FE52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5E641B-2FD2-44C0-B1A2-E97FB73817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7829B4-86A0-4C3E-AFE0-BCEB436A4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C2166-1B2B-4EE8-9ED2-786B512B73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AD58D0-4E54-4B66-8B2A-7BB31C089D00}"/>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8" name="Footer Placeholder 7">
            <a:extLst>
              <a:ext uri="{FF2B5EF4-FFF2-40B4-BE49-F238E27FC236}">
                <a16:creationId xmlns:a16="http://schemas.microsoft.com/office/drawing/2014/main" id="{EBBEAE70-23A1-4222-9919-6EF0B0FB01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C688F2-BD01-4E49-A40C-B1C47AA7FDCE}"/>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301837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E55B-D86D-47B8-84B0-91A1770BF9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C0C436-1562-4CD3-B495-84056AF52822}"/>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4" name="Footer Placeholder 3">
            <a:extLst>
              <a:ext uri="{FF2B5EF4-FFF2-40B4-BE49-F238E27FC236}">
                <a16:creationId xmlns:a16="http://schemas.microsoft.com/office/drawing/2014/main" id="{8FA39BAA-42EC-4391-85E1-79A62C109B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A1120D-69D4-4467-B031-98E74C10CDF2}"/>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893989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DFC6E-BCA2-4109-A300-16A2B0F91CD7}"/>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3" name="Footer Placeholder 2">
            <a:extLst>
              <a:ext uri="{FF2B5EF4-FFF2-40B4-BE49-F238E27FC236}">
                <a16:creationId xmlns:a16="http://schemas.microsoft.com/office/drawing/2014/main" id="{D84DB96E-55C8-4DBF-9491-C715E6D5EC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A5BBB3-C65E-454B-8F9D-EE34F55A6387}"/>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1049384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C317-D327-4873-8E93-FB9EE3E1D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1070E5-A7E6-44C8-8CC4-4447C4BCF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8B851F-0FFE-47F2-90C9-F3600DD49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05E7B3-21BB-42AF-8574-61E9F9D616C2}"/>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94FC65EC-05C4-436B-B411-DFD2AE685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B4357F-39F4-46A7-AC4F-7FB3332B82B0}"/>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314875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32AA-788F-42CB-BBCD-A271146710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F8D893-20F0-4027-B769-76ACD08BCD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068A3A-E3A5-450F-A36F-994470A91D7B}"/>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3ECE554D-0C91-449A-8FA7-5382955D8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B51D1A-558F-466F-B53F-3D7A733B9F52}"/>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3523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BA60-B34A-4133-8230-86A628D55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3524B0-4EC3-459D-9D67-B40625BF9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35E4E0-9BBA-4B0F-8BCB-ACDDC0C92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114D2F-7C19-4A92-80FD-19D2D4410FB8}"/>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6DFD4F85-7127-48C4-960C-CF46E4052A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B5F095-1DFE-4761-9D63-46D789BD66C5}"/>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016629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DC57-ADE5-4C6B-A72F-56F56AC69F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CDF978-DF5D-4E8A-97B8-F7E61609CA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AA5F3B-239E-4E2E-87F4-1CE5341F5A73}"/>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13A09090-467A-474E-B56E-40DFFBE8CB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CA1457-1DFB-465F-98A6-973CBECB2469}"/>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4094897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0AB41-5EFD-47C5-BBA0-E2CA143A6A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B971AF-1392-4B37-80DC-B9A2F8E050B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2F6BA2-FAEE-40FB-B060-BB27AEFD9CE8}"/>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A130B229-4127-485B-989D-1B9009EF4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EEE323-D280-44A3-BED1-8C58F18A0E73}"/>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3917193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EB92-8D9F-4375-B76E-1E2A64E1C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4F1361-E1B4-43DD-8910-A84A4C524C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E7547F-57A9-4395-BEB9-A643E30A238C}"/>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137C3E1A-EEF4-416C-B0BA-D0BA88102F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6F05C2-DDD3-4114-9432-491F71AA806F}"/>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84009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4716-357F-4587-9FD4-6F644EE8E2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95E997-9BC9-4F2C-B7D1-D2EBF53DD2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3E2AAC-F495-4B25-977A-D27C7849E6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94218A-A239-4566-854B-67BBFCF35481}"/>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06B82C6A-D92C-4E85-A7C5-A22385E73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0B694A-9A68-4966-9430-4B0D8466D758}"/>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343454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40E5-6EF8-43C1-8504-58CFB3FB77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FEDAE5-5030-4690-8AE1-E08A85DD9B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C75C1E-1DBB-4BB8-9C30-AEF5DB3624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AA2509-1070-4C11-A58F-D89FC6C44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6B1537-C8FF-40DD-9971-B5FC32C311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1E1673-8460-4351-B3EB-DCEB67F71534}"/>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8" name="Footer Placeholder 7">
            <a:extLst>
              <a:ext uri="{FF2B5EF4-FFF2-40B4-BE49-F238E27FC236}">
                <a16:creationId xmlns:a16="http://schemas.microsoft.com/office/drawing/2014/main" id="{6D8F16BC-A9A7-4961-BB41-214E0E8BA7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FC4D6C-A4B9-46FB-9AA2-47746F52F23C}"/>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56247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D8C5-DD12-4AE1-9303-F0D1B25363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251811-2994-4571-9306-89CD591890CA}"/>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4" name="Footer Placeholder 3">
            <a:extLst>
              <a:ext uri="{FF2B5EF4-FFF2-40B4-BE49-F238E27FC236}">
                <a16:creationId xmlns:a16="http://schemas.microsoft.com/office/drawing/2014/main" id="{079963E0-041C-4CDD-99A8-6B6868DCFC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D285BD-1C02-4FB4-9C1E-99E783418D02}"/>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65202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47C3A-B70E-4816-BBD5-5B338955898E}"/>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3" name="Footer Placeholder 2">
            <a:extLst>
              <a:ext uri="{FF2B5EF4-FFF2-40B4-BE49-F238E27FC236}">
                <a16:creationId xmlns:a16="http://schemas.microsoft.com/office/drawing/2014/main" id="{455651BB-9CEC-4E2F-B0C2-82654B55AF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583EBF-4849-4169-9B55-9BEDF6937901}"/>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5591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14C7-4E12-47D2-A1D7-F3C06934F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5CAF7B-437A-4ACA-9493-47ED3B8FB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CEB4EA-7627-4124-8129-D1DFA4586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956F8B-3362-4CA2-A905-EE86F7C0010A}"/>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58D6DD29-B44D-4A22-B9BD-94ED0845A5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6C0F4E-48E2-4F17-8D89-F304FD525BFF}"/>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17896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22AB-D4EB-47DE-BD16-4E8A29E87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4A9566-CF82-43F2-BAE2-230DFFA1D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D91F96-7F89-4C5D-AD35-F8DF2C206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FFDBE4-BCC9-403C-8BC5-5E849AA50BB0}"/>
              </a:ext>
            </a:extLst>
          </p:cNvPr>
          <p:cNvSpPr>
            <a:spLocks noGrp="1"/>
          </p:cNvSpPr>
          <p:nvPr>
            <p:ph type="dt" sz="half" idx="10"/>
          </p:nvPr>
        </p:nvSpPr>
        <p:spPr/>
        <p:txBody>
          <a:bodyPr/>
          <a:lstStyle/>
          <a:p>
            <a:fld id="{A96F11EE-0EAD-49F1-B9A7-FBCBE813062B}" type="datetimeFigureOut">
              <a:rPr lang="en-IN" smtClean="0"/>
              <a:t>23-07-2018</a:t>
            </a:fld>
            <a:endParaRPr lang="en-IN"/>
          </a:p>
        </p:txBody>
      </p:sp>
      <p:sp>
        <p:nvSpPr>
          <p:cNvPr id="6" name="Footer Placeholder 5">
            <a:extLst>
              <a:ext uri="{FF2B5EF4-FFF2-40B4-BE49-F238E27FC236}">
                <a16:creationId xmlns:a16="http://schemas.microsoft.com/office/drawing/2014/main" id="{AB777A28-8B72-4CFA-A01C-ACB9D9B417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7DD377-76C9-4D08-A03D-22C17F9C7AEF}"/>
              </a:ext>
            </a:extLst>
          </p:cNvPr>
          <p:cNvSpPr>
            <a:spLocks noGrp="1"/>
          </p:cNvSpPr>
          <p:nvPr>
            <p:ph type="sldNum" sz="quarter" idx="12"/>
          </p:nvPr>
        </p:nvSpPr>
        <p:spPr/>
        <p:txBody>
          <a:bodyPr/>
          <a:lstStyle/>
          <a:p>
            <a:fld id="{C25154A3-AFCC-4C50-8D2D-7C3E08D2D1C9}" type="slidenum">
              <a:rPr lang="en-IN" smtClean="0"/>
              <a:t>‹#›</a:t>
            </a:fld>
            <a:endParaRPr lang="en-IN"/>
          </a:p>
        </p:txBody>
      </p:sp>
    </p:spTree>
    <p:extLst>
      <p:ext uri="{BB962C8B-B14F-4D97-AF65-F5344CB8AC3E}">
        <p14:creationId xmlns:p14="http://schemas.microsoft.com/office/powerpoint/2010/main" val="2918337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5C18B-88AE-4F50-B499-5F5EF6EAE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AFFFBA-B031-4CE3-8DAD-4755F82464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F46F4C-E955-4A8B-B234-038D998CA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712F74F7-9C43-4232-8D54-64BD02C011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34DAAE3-8AC0-49B6-AF1B-3C40AAA0F9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154A3-AFCC-4C50-8D2D-7C3E08D2D1C9}" type="slidenum">
              <a:rPr lang="en-IN" smtClean="0"/>
              <a:t>‹#›</a:t>
            </a:fld>
            <a:endParaRPr lang="en-IN"/>
          </a:p>
        </p:txBody>
      </p:sp>
    </p:spTree>
    <p:extLst>
      <p:ext uri="{BB962C8B-B14F-4D97-AF65-F5344CB8AC3E}">
        <p14:creationId xmlns:p14="http://schemas.microsoft.com/office/powerpoint/2010/main" val="58511093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70E45D-4E3D-4F4E-BBC6-D3EBC0E17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147CCE-25EA-44C9-AB1C-49D67AC18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32AFF7-3A8A-4DE7-9896-E895ECB02C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F11EE-0EAD-49F1-B9A7-FBCBE813062B}" type="datetimeFigureOut">
              <a:rPr lang="en-IN" smtClean="0"/>
              <a:t>23-07-2018</a:t>
            </a:fld>
            <a:endParaRPr lang="en-IN"/>
          </a:p>
        </p:txBody>
      </p:sp>
      <p:sp>
        <p:nvSpPr>
          <p:cNvPr id="5" name="Footer Placeholder 4">
            <a:extLst>
              <a:ext uri="{FF2B5EF4-FFF2-40B4-BE49-F238E27FC236}">
                <a16:creationId xmlns:a16="http://schemas.microsoft.com/office/drawing/2014/main" id="{AA8E1802-6B98-4272-AD48-11C0FDABE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1DC9CA-F4E6-49E3-A0EE-5C08A19E9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154A3-AFCC-4C50-8D2D-7C3E08D2D1C9}" type="slidenum">
              <a:rPr lang="en-IN" smtClean="0"/>
              <a:t>‹#›</a:t>
            </a:fld>
            <a:endParaRPr lang="en-IN"/>
          </a:p>
        </p:txBody>
      </p:sp>
    </p:spTree>
    <p:extLst>
      <p:ext uri="{BB962C8B-B14F-4D97-AF65-F5344CB8AC3E}">
        <p14:creationId xmlns:p14="http://schemas.microsoft.com/office/powerpoint/2010/main" val="62366525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D677-57B9-462C-A4B1-9C3FA196A472}"/>
              </a:ext>
            </a:extLst>
          </p:cNvPr>
          <p:cNvSpPr>
            <a:spLocks noGrp="1"/>
          </p:cNvSpPr>
          <p:nvPr>
            <p:ph type="ctrTitle"/>
          </p:nvPr>
        </p:nvSpPr>
        <p:spPr>
          <a:xfrm>
            <a:off x="527538" y="4756638"/>
            <a:ext cx="11139854" cy="930447"/>
          </a:xfrm>
        </p:spPr>
        <p:txBody>
          <a:bodyPr>
            <a:normAutofit/>
          </a:bodyPr>
          <a:lstStyle/>
          <a:p>
            <a:r>
              <a:rPr lang="en-IN" sz="5400" b="1" dirty="0">
                <a:solidFill>
                  <a:srgbClr val="DC1A35"/>
                </a:solidFill>
              </a:rPr>
              <a:t>Predictive Analytics Using SAS</a:t>
            </a:r>
          </a:p>
        </p:txBody>
      </p:sp>
      <p:sp>
        <p:nvSpPr>
          <p:cNvPr id="3" name="Subtitle 2">
            <a:extLst>
              <a:ext uri="{FF2B5EF4-FFF2-40B4-BE49-F238E27FC236}">
                <a16:creationId xmlns:a16="http://schemas.microsoft.com/office/drawing/2014/main" id="{462653C5-DE69-4354-8DC0-923DF5D9CA2C}"/>
              </a:ext>
            </a:extLst>
          </p:cNvPr>
          <p:cNvSpPr>
            <a:spLocks noGrp="1"/>
          </p:cNvSpPr>
          <p:nvPr>
            <p:ph type="subTitle" idx="1"/>
          </p:nvPr>
        </p:nvSpPr>
        <p:spPr>
          <a:xfrm>
            <a:off x="1339362" y="5815698"/>
            <a:ext cx="9144000" cy="420001"/>
          </a:xfrm>
        </p:spPr>
        <p:txBody>
          <a:bodyPr>
            <a:normAutofit/>
          </a:bodyPr>
          <a:lstStyle/>
          <a:p>
            <a:r>
              <a:rPr lang="en-IN" sz="2000" b="1" dirty="0"/>
              <a:t>Marketing Analytics Team 4</a:t>
            </a:r>
          </a:p>
        </p:txBody>
      </p:sp>
      <p:pic>
        <p:nvPicPr>
          <p:cNvPr id="5" name="Picture 4" descr="A picture containing text, clipart&#10;&#10;Description generated with high confidence">
            <a:extLst>
              <a:ext uri="{FF2B5EF4-FFF2-40B4-BE49-F238E27FC236}">
                <a16:creationId xmlns:a16="http://schemas.microsoft.com/office/drawing/2014/main" id="{6657E924-DBC8-4DE2-8EFE-02CC74D4F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35" y="307731"/>
            <a:ext cx="10952430" cy="3997637"/>
          </a:xfrm>
          <a:prstGeom prst="rect">
            <a:avLst/>
          </a:prstGeom>
        </p:spPr>
      </p:pic>
    </p:spTree>
    <p:extLst>
      <p:ext uri="{BB962C8B-B14F-4D97-AF65-F5344CB8AC3E}">
        <p14:creationId xmlns:p14="http://schemas.microsoft.com/office/powerpoint/2010/main" val="22174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Special </a:t>
            </a:r>
            <a:r>
              <a:rPr lang="en-IN" b="1" dirty="0" err="1">
                <a:solidFill>
                  <a:srgbClr val="DC1A35"/>
                </a:solidFill>
              </a:rPr>
              <a:t>Occasioners</a:t>
            </a:r>
            <a:r>
              <a:rPr lang="en-IN" b="1" dirty="0">
                <a:solidFill>
                  <a:srgbClr val="DC1A35"/>
                </a:solidFill>
              </a:rPr>
              <a:t>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lnSpcReduction="10000"/>
          </a:bodyPr>
          <a:lstStyle/>
          <a:p>
            <a:r>
              <a:rPr lang="en-IN" sz="1700" dirty="0">
                <a:solidFill>
                  <a:schemeClr val="bg1"/>
                </a:solidFill>
              </a:rPr>
              <a:t>Insensitive to price:</a:t>
            </a:r>
          </a:p>
          <a:p>
            <a:pPr lvl="1"/>
            <a:r>
              <a:rPr lang="en-IN" sz="1700" dirty="0">
                <a:solidFill>
                  <a:schemeClr val="bg1"/>
                </a:solidFill>
              </a:rPr>
              <a:t>Increasing the price by 20% will increase the revenue by 3.7%.</a:t>
            </a:r>
          </a:p>
          <a:p>
            <a:pPr lvl="1"/>
            <a:r>
              <a:rPr lang="en-IN" sz="1700" dirty="0">
                <a:solidFill>
                  <a:schemeClr val="bg1"/>
                </a:solidFill>
              </a:rPr>
              <a:t>Incremental change +$</a:t>
            </a:r>
            <a:r>
              <a:rPr lang="en-IN" sz="1700" b="1" dirty="0">
                <a:solidFill>
                  <a:schemeClr val="bg1"/>
                </a:solidFill>
              </a:rPr>
              <a:t>4,093</a:t>
            </a:r>
            <a:r>
              <a:rPr lang="en-IN" sz="1700" dirty="0">
                <a:solidFill>
                  <a:schemeClr val="bg1"/>
                </a:solidFill>
              </a:rPr>
              <a:t>.</a:t>
            </a:r>
          </a:p>
          <a:p>
            <a:r>
              <a:rPr lang="en-IN" sz="1700" dirty="0">
                <a:solidFill>
                  <a:schemeClr val="bg1"/>
                </a:solidFill>
              </a:rPr>
              <a:t>Target customers to join Fridays loyalty program </a:t>
            </a:r>
          </a:p>
          <a:p>
            <a:pPr lvl="1"/>
            <a:r>
              <a:rPr lang="en-IN" sz="1700" dirty="0">
                <a:solidFill>
                  <a:schemeClr val="bg1"/>
                </a:solidFill>
              </a:rPr>
              <a:t>OLS shows a +$11.20  increase in spend for members vs non members.</a:t>
            </a:r>
          </a:p>
          <a:p>
            <a:pPr lvl="1"/>
            <a:r>
              <a:rPr lang="en-IN" sz="1700" dirty="0">
                <a:solidFill>
                  <a:schemeClr val="bg1"/>
                </a:solidFill>
              </a:rPr>
              <a:t>Incremental change +$</a:t>
            </a:r>
            <a:r>
              <a:rPr lang="en-IN" sz="1700" b="1" dirty="0">
                <a:solidFill>
                  <a:schemeClr val="bg1"/>
                </a:solidFill>
              </a:rPr>
              <a:t>15,266</a:t>
            </a:r>
            <a:r>
              <a:rPr lang="en-IN" sz="1700" dirty="0">
                <a:solidFill>
                  <a:schemeClr val="bg1"/>
                </a:solidFill>
              </a:rPr>
              <a:t>.</a:t>
            </a:r>
          </a:p>
          <a:p>
            <a:r>
              <a:rPr lang="en-IN" sz="1700" dirty="0">
                <a:solidFill>
                  <a:srgbClr val="00B050"/>
                </a:solidFill>
              </a:rPr>
              <a:t>To Bundle</a:t>
            </a:r>
            <a:r>
              <a:rPr lang="en-IN" sz="1700" dirty="0">
                <a:solidFill>
                  <a:schemeClr val="bg1"/>
                </a:solidFill>
              </a:rPr>
              <a:t>:</a:t>
            </a:r>
          </a:p>
          <a:p>
            <a:pPr lvl="1"/>
            <a:r>
              <a:rPr lang="en-IN" sz="1700" dirty="0">
                <a:solidFill>
                  <a:schemeClr val="bg1"/>
                </a:solidFill>
              </a:rPr>
              <a:t>Beverage + Appetizers will increase the probability of buying Appetizers by 222%.</a:t>
            </a:r>
            <a:endParaRPr lang="en-US" sz="1700" dirty="0">
              <a:solidFill>
                <a:schemeClr val="bg1"/>
              </a:solidFill>
            </a:endParaRPr>
          </a:p>
          <a:p>
            <a:pPr lvl="1"/>
            <a:r>
              <a:rPr lang="en-IN" sz="1700" dirty="0">
                <a:solidFill>
                  <a:schemeClr val="bg1"/>
                </a:solidFill>
              </a:rPr>
              <a:t>Kids food + Appetizers will increase the probability of buying Appetizers by 152%.</a:t>
            </a:r>
            <a:endParaRPr lang="en-US" sz="1700" dirty="0">
              <a:solidFill>
                <a:schemeClr val="bg1"/>
              </a:solidFill>
            </a:endParaRPr>
          </a:p>
          <a:p>
            <a:r>
              <a:rPr lang="en-IN" sz="1700" dirty="0">
                <a:solidFill>
                  <a:srgbClr val="FF0000"/>
                </a:solidFill>
              </a:rPr>
              <a:t>Do not Bundle</a:t>
            </a:r>
            <a:r>
              <a:rPr lang="en-IN" sz="1700" dirty="0">
                <a:solidFill>
                  <a:schemeClr val="bg1"/>
                </a:solidFill>
              </a:rPr>
              <a:t>:</a:t>
            </a:r>
          </a:p>
          <a:p>
            <a:pPr lvl="1"/>
            <a:r>
              <a:rPr lang="en-IN" sz="1700" dirty="0">
                <a:solidFill>
                  <a:schemeClr val="bg1"/>
                </a:solidFill>
              </a:rPr>
              <a:t>Appetizer + Steak will decrease the probability of buying steak by 64%.</a:t>
            </a:r>
            <a:endParaRPr lang="en-US" sz="1700" dirty="0">
              <a:solidFill>
                <a:schemeClr val="bg1"/>
              </a:solidFill>
            </a:endParaRPr>
          </a:p>
          <a:p>
            <a:pPr lvl="1"/>
            <a:r>
              <a:rPr lang="en-IN" sz="1700" dirty="0">
                <a:solidFill>
                  <a:schemeClr val="bg1"/>
                </a:solidFill>
              </a:rPr>
              <a:t>Soup + steak will decrease the probability of buying steak by 37%.</a:t>
            </a:r>
            <a:endParaRPr lang="en-US" sz="1700" dirty="0">
              <a:solidFill>
                <a:schemeClr val="bg1"/>
              </a:solidFill>
            </a:endParaRPr>
          </a:p>
          <a:p>
            <a:endParaRPr lang="en-IN" sz="1700" dirty="0">
              <a:solidFill>
                <a:schemeClr val="bg1"/>
              </a:solidFill>
            </a:endParaRPr>
          </a:p>
          <a:p>
            <a:endParaRPr lang="en-IN" sz="1700" dirty="0">
              <a:solidFill>
                <a:schemeClr val="bg1"/>
              </a:solidFill>
            </a:endParaRPr>
          </a:p>
          <a:p>
            <a:endParaRPr lang="en-IN" sz="1700" dirty="0">
              <a:solidFill>
                <a:schemeClr val="bg1"/>
              </a:solidFill>
            </a:endParaRPr>
          </a:p>
        </p:txBody>
      </p:sp>
    </p:spTree>
    <p:extLst>
      <p:ext uri="{BB962C8B-B14F-4D97-AF65-F5344CB8AC3E}">
        <p14:creationId xmlns:p14="http://schemas.microsoft.com/office/powerpoint/2010/main" val="21748286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Bar Patrons</a:t>
            </a:r>
          </a:p>
        </p:txBody>
      </p:sp>
      <p:pic>
        <p:nvPicPr>
          <p:cNvPr id="8" name="Content Placeholder 4" descr="A group of people sitting at a table&#10;&#10;Description generated with very high confidence">
            <a:extLst>
              <a:ext uri="{FF2B5EF4-FFF2-40B4-BE49-F238E27FC236}">
                <a16:creationId xmlns:a16="http://schemas.microsoft.com/office/drawing/2014/main" id="{8F3501E7-35C1-4D9E-83B2-EA4C6076C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41" y="1525088"/>
            <a:ext cx="6739513" cy="3807824"/>
          </a:xfrm>
          <a:prstGeom prst="rect">
            <a:avLst/>
          </a:prstGeom>
        </p:spPr>
      </p:pic>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a:bodyPr>
          <a:lstStyle/>
          <a:p>
            <a:r>
              <a:rPr lang="en-US" sz="1800" dirty="0"/>
              <a:t>Has high potential for increasing revenue.</a:t>
            </a:r>
          </a:p>
          <a:p>
            <a:r>
              <a:rPr lang="en-US" sz="1800" dirty="0"/>
              <a:t>22% of customer base is generating 20% of revenues.</a:t>
            </a:r>
          </a:p>
          <a:p>
            <a:r>
              <a:rPr lang="en-US" sz="1800" dirty="0"/>
              <a:t>75% of the time they are at the bar (hence the name) and rarely order food</a:t>
            </a:r>
          </a:p>
          <a:p>
            <a:r>
              <a:rPr lang="en-US" sz="1800" dirty="0"/>
              <a:t>Around 30% visit for lunch and 64% for dinner.</a:t>
            </a:r>
          </a:p>
          <a:p>
            <a:r>
              <a:rPr lang="en-US" sz="1800" dirty="0"/>
              <a:t>Average days between visits, 34 days</a:t>
            </a:r>
          </a:p>
          <a:p>
            <a:endParaRPr lang="en-US" sz="1800" dirty="0"/>
          </a:p>
          <a:p>
            <a:endParaRPr lang="en-US" sz="1800" dirty="0"/>
          </a:p>
          <a:p>
            <a:endParaRPr lang="en-US" sz="1800" dirty="0"/>
          </a:p>
          <a:p>
            <a:endParaRPr lang="en-US" sz="1800" dirty="0"/>
          </a:p>
          <a:p>
            <a:endParaRPr lang="en-US" sz="1800" dirty="0"/>
          </a:p>
        </p:txBody>
      </p:sp>
      <p:sp>
        <p:nvSpPr>
          <p:cNvPr id="15" name="Freeform: Shape 1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spTree>
    <p:extLst>
      <p:ext uri="{BB962C8B-B14F-4D97-AF65-F5344CB8AC3E}">
        <p14:creationId xmlns:p14="http://schemas.microsoft.com/office/powerpoint/2010/main" val="22398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Bar Patrons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fontScale="92500" lnSpcReduction="10000"/>
          </a:bodyPr>
          <a:lstStyle/>
          <a:p>
            <a:r>
              <a:rPr lang="en-IN" sz="1800" dirty="0">
                <a:solidFill>
                  <a:schemeClr val="bg1"/>
                </a:solidFill>
              </a:rPr>
              <a:t>Slightly Insensitive to price:</a:t>
            </a:r>
          </a:p>
          <a:p>
            <a:pPr lvl="1"/>
            <a:r>
              <a:rPr lang="en-IN" sz="1800" dirty="0">
                <a:solidFill>
                  <a:schemeClr val="bg1"/>
                </a:solidFill>
              </a:rPr>
              <a:t>Give 8% discount. This will increase the revenue by 5%.</a:t>
            </a:r>
          </a:p>
          <a:p>
            <a:pPr lvl="1"/>
            <a:r>
              <a:rPr lang="en-IN" sz="1800" dirty="0">
                <a:solidFill>
                  <a:schemeClr val="bg1"/>
                </a:solidFill>
              </a:rPr>
              <a:t>Incremental change +$</a:t>
            </a:r>
            <a:r>
              <a:rPr lang="en-IN" sz="1800" b="1" dirty="0">
                <a:solidFill>
                  <a:schemeClr val="bg1"/>
                </a:solidFill>
              </a:rPr>
              <a:t>17,616</a:t>
            </a:r>
            <a:r>
              <a:rPr lang="en-IN" sz="1800" dirty="0">
                <a:solidFill>
                  <a:schemeClr val="bg1"/>
                </a:solidFill>
              </a:rPr>
              <a:t>.</a:t>
            </a:r>
          </a:p>
          <a:p>
            <a:r>
              <a:rPr lang="en-IN" sz="1800" dirty="0">
                <a:solidFill>
                  <a:schemeClr val="bg1"/>
                </a:solidFill>
              </a:rPr>
              <a:t>Send more email!! If email open rate increases by 1%, then total sales will increase by 5.6%.</a:t>
            </a:r>
          </a:p>
          <a:p>
            <a:pPr lvl="1"/>
            <a:r>
              <a:rPr lang="en-IN" sz="1800" dirty="0">
                <a:solidFill>
                  <a:schemeClr val="bg1"/>
                </a:solidFill>
              </a:rPr>
              <a:t>Incremental change +$</a:t>
            </a:r>
            <a:r>
              <a:rPr lang="en-IN" sz="1800" b="1" dirty="0">
                <a:solidFill>
                  <a:schemeClr val="bg1"/>
                </a:solidFill>
              </a:rPr>
              <a:t>18,210</a:t>
            </a:r>
            <a:r>
              <a:rPr lang="en-IN" sz="1800" dirty="0">
                <a:solidFill>
                  <a:schemeClr val="bg1"/>
                </a:solidFill>
              </a:rPr>
              <a:t>.</a:t>
            </a:r>
          </a:p>
          <a:p>
            <a:r>
              <a:rPr lang="en-IN" sz="1800" dirty="0">
                <a:solidFill>
                  <a:schemeClr val="bg1"/>
                </a:solidFill>
              </a:rPr>
              <a:t>Target customers to join Fridays loyalty program </a:t>
            </a:r>
          </a:p>
          <a:p>
            <a:pPr lvl="1"/>
            <a:r>
              <a:rPr lang="en-IN" sz="1800" dirty="0">
                <a:solidFill>
                  <a:schemeClr val="bg1"/>
                </a:solidFill>
              </a:rPr>
              <a:t>OLS shows a +$11.20  increase in spend for members vs non members</a:t>
            </a:r>
          </a:p>
          <a:p>
            <a:pPr lvl="1"/>
            <a:r>
              <a:rPr lang="en-IN" sz="1800" dirty="0">
                <a:solidFill>
                  <a:schemeClr val="bg1"/>
                </a:solidFill>
              </a:rPr>
              <a:t>Incremental change +$</a:t>
            </a:r>
            <a:r>
              <a:rPr lang="en-IN" sz="1800" b="1" dirty="0">
                <a:solidFill>
                  <a:schemeClr val="bg1"/>
                </a:solidFill>
              </a:rPr>
              <a:t>15,165</a:t>
            </a:r>
            <a:r>
              <a:rPr lang="en-IN" sz="1800" dirty="0">
                <a:solidFill>
                  <a:schemeClr val="bg1"/>
                </a:solidFill>
              </a:rPr>
              <a:t>.</a:t>
            </a:r>
          </a:p>
          <a:p>
            <a:r>
              <a:rPr lang="en-IN" sz="1800" dirty="0">
                <a:solidFill>
                  <a:srgbClr val="00B050"/>
                </a:solidFill>
              </a:rPr>
              <a:t>To Bundle</a:t>
            </a:r>
            <a:r>
              <a:rPr lang="en-IN" sz="1800" dirty="0">
                <a:solidFill>
                  <a:schemeClr val="bg1"/>
                </a:solidFill>
              </a:rPr>
              <a:t>:</a:t>
            </a:r>
          </a:p>
          <a:p>
            <a:pPr lvl="1"/>
            <a:r>
              <a:rPr lang="en-IN" sz="1800" dirty="0">
                <a:solidFill>
                  <a:schemeClr val="bg1"/>
                </a:solidFill>
              </a:rPr>
              <a:t>Alcohol + Appetizer will increase the probability of buying appetizer by 280%.</a:t>
            </a:r>
            <a:endParaRPr lang="en-US" sz="1800" dirty="0">
              <a:solidFill>
                <a:schemeClr val="bg1"/>
              </a:solidFill>
            </a:endParaRPr>
          </a:p>
          <a:p>
            <a:r>
              <a:rPr lang="en-IN" sz="1800" dirty="0">
                <a:solidFill>
                  <a:srgbClr val="FF0000"/>
                </a:solidFill>
              </a:rPr>
              <a:t>Do not Bundle</a:t>
            </a:r>
            <a:r>
              <a:rPr lang="en-IN" sz="1800" dirty="0">
                <a:solidFill>
                  <a:schemeClr val="bg1"/>
                </a:solidFill>
              </a:rPr>
              <a:t>:</a:t>
            </a:r>
          </a:p>
          <a:p>
            <a:pPr lvl="1"/>
            <a:r>
              <a:rPr lang="en-IN" sz="1800" dirty="0">
                <a:solidFill>
                  <a:schemeClr val="bg1"/>
                </a:solidFill>
              </a:rPr>
              <a:t>Beverage + Alcohol will decrease the probability of buying alcohol by 66%.</a:t>
            </a:r>
            <a:endParaRPr lang="en-US" sz="1800" dirty="0">
              <a:solidFill>
                <a:schemeClr val="bg1"/>
              </a:solidFill>
            </a:endParaRPr>
          </a:p>
          <a:p>
            <a:endParaRPr lang="en-IN" sz="1700" dirty="0"/>
          </a:p>
          <a:p>
            <a:endParaRPr lang="en-IN" sz="1700" dirty="0"/>
          </a:p>
          <a:p>
            <a:endParaRPr lang="en-IN" sz="1700" dirty="0"/>
          </a:p>
        </p:txBody>
      </p:sp>
    </p:spTree>
    <p:extLst>
      <p:ext uri="{BB962C8B-B14F-4D97-AF65-F5344CB8AC3E}">
        <p14:creationId xmlns:p14="http://schemas.microsoft.com/office/powerpoint/2010/main" val="40910719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Sweet Discounters</a:t>
            </a:r>
          </a:p>
        </p:txBody>
      </p:sp>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a:bodyPr>
          <a:lstStyle/>
          <a:p>
            <a:r>
              <a:rPr lang="en-US" sz="1800" dirty="0"/>
              <a:t>They get “sweet” discounts.</a:t>
            </a:r>
          </a:p>
          <a:p>
            <a:r>
              <a:rPr lang="en-US" sz="1800" dirty="0"/>
              <a:t>66% of customers visit for dinner but order dessert.</a:t>
            </a:r>
          </a:p>
          <a:p>
            <a:r>
              <a:rPr lang="en-US" sz="1800" dirty="0"/>
              <a:t>Strong response on emails sent</a:t>
            </a:r>
          </a:p>
          <a:p>
            <a:r>
              <a:rPr lang="en-US" sz="1800" dirty="0"/>
              <a:t>Average days between visits, 29 days</a:t>
            </a:r>
          </a:p>
          <a:p>
            <a:endParaRPr lang="en-US" sz="1800" dirty="0"/>
          </a:p>
          <a:p>
            <a:endParaRPr lang="en-US" sz="1800" dirty="0"/>
          </a:p>
          <a:p>
            <a:endParaRPr lang="en-US" sz="1800" dirty="0"/>
          </a:p>
          <a:p>
            <a:endParaRPr lang="en-US" sz="1800" dirty="0"/>
          </a:p>
          <a:p>
            <a:endParaRPr lang="en-US" sz="1800" dirty="0"/>
          </a:p>
        </p:txBody>
      </p:sp>
      <p:sp>
        <p:nvSpPr>
          <p:cNvPr id="15" name="Freeform: Shape 1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pic>
        <p:nvPicPr>
          <p:cNvPr id="6" name="Content Placeholder 4">
            <a:extLst>
              <a:ext uri="{FF2B5EF4-FFF2-40B4-BE49-F238E27FC236}">
                <a16:creationId xmlns:a16="http://schemas.microsoft.com/office/drawing/2014/main" id="{01B7DE6B-C96B-4393-88D7-10AE49400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41" y="1536752"/>
            <a:ext cx="6739513" cy="3784495"/>
          </a:xfrm>
          <a:prstGeom prst="rect">
            <a:avLst/>
          </a:prstGeom>
        </p:spPr>
      </p:pic>
    </p:spTree>
    <p:extLst>
      <p:ext uri="{BB962C8B-B14F-4D97-AF65-F5344CB8AC3E}">
        <p14:creationId xmlns:p14="http://schemas.microsoft.com/office/powerpoint/2010/main" val="34567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Sweet Discounters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lnSpcReduction="10000"/>
          </a:bodyPr>
          <a:lstStyle/>
          <a:p>
            <a:r>
              <a:rPr lang="en-IN" sz="1700" dirty="0">
                <a:solidFill>
                  <a:schemeClr val="bg1"/>
                </a:solidFill>
              </a:rPr>
              <a:t>Insensitive to price:</a:t>
            </a:r>
          </a:p>
          <a:p>
            <a:pPr lvl="1"/>
            <a:r>
              <a:rPr lang="en-IN" sz="1700" dirty="0">
                <a:solidFill>
                  <a:schemeClr val="bg1"/>
                </a:solidFill>
              </a:rPr>
              <a:t>Increasing the price by 20% will increase the revenue by 5.4%.</a:t>
            </a:r>
          </a:p>
          <a:p>
            <a:pPr lvl="1"/>
            <a:r>
              <a:rPr lang="en-IN" sz="1700" dirty="0">
                <a:solidFill>
                  <a:schemeClr val="bg1"/>
                </a:solidFill>
              </a:rPr>
              <a:t>Incremental change +$</a:t>
            </a:r>
            <a:r>
              <a:rPr lang="en-IN" sz="1700" b="1" dirty="0">
                <a:solidFill>
                  <a:schemeClr val="bg1"/>
                </a:solidFill>
              </a:rPr>
              <a:t>6,369</a:t>
            </a:r>
            <a:r>
              <a:rPr lang="en-IN" sz="1700" dirty="0">
                <a:solidFill>
                  <a:schemeClr val="bg1"/>
                </a:solidFill>
              </a:rPr>
              <a:t>.</a:t>
            </a:r>
          </a:p>
          <a:p>
            <a:r>
              <a:rPr lang="en-IN" sz="1700" dirty="0">
                <a:solidFill>
                  <a:schemeClr val="bg1"/>
                </a:solidFill>
              </a:rPr>
              <a:t>Target customers to join Fridays loyalty program </a:t>
            </a:r>
          </a:p>
          <a:p>
            <a:pPr lvl="1"/>
            <a:r>
              <a:rPr lang="en-IN" sz="1700" dirty="0">
                <a:solidFill>
                  <a:schemeClr val="bg1"/>
                </a:solidFill>
              </a:rPr>
              <a:t>OLS shows a +$11.20  increase in spend for members vs non members</a:t>
            </a:r>
          </a:p>
          <a:p>
            <a:pPr lvl="1"/>
            <a:r>
              <a:rPr lang="en-IN" sz="1700" dirty="0">
                <a:solidFill>
                  <a:schemeClr val="bg1"/>
                </a:solidFill>
              </a:rPr>
              <a:t>Incremental change +$</a:t>
            </a:r>
            <a:r>
              <a:rPr lang="en-IN" sz="1700" b="1" dirty="0">
                <a:solidFill>
                  <a:schemeClr val="bg1"/>
                </a:solidFill>
              </a:rPr>
              <a:t>7,806</a:t>
            </a:r>
          </a:p>
          <a:p>
            <a:r>
              <a:rPr lang="en-IN" sz="1700" dirty="0">
                <a:solidFill>
                  <a:srgbClr val="00B050"/>
                </a:solidFill>
              </a:rPr>
              <a:t>To Bundle</a:t>
            </a:r>
            <a:r>
              <a:rPr lang="en-IN" sz="1700" dirty="0">
                <a:solidFill>
                  <a:schemeClr val="bg1"/>
                </a:solidFill>
              </a:rPr>
              <a:t>:</a:t>
            </a:r>
          </a:p>
          <a:p>
            <a:pPr lvl="1"/>
            <a:r>
              <a:rPr lang="en-IN" sz="1700" dirty="0">
                <a:solidFill>
                  <a:schemeClr val="bg1"/>
                </a:solidFill>
              </a:rPr>
              <a:t>Desert + Appetizer will increase the probability of buying Appetizer by 230%.</a:t>
            </a:r>
            <a:endParaRPr lang="en-US" sz="1700" dirty="0">
              <a:solidFill>
                <a:schemeClr val="bg1"/>
              </a:solidFill>
            </a:endParaRPr>
          </a:p>
          <a:p>
            <a:pPr lvl="1"/>
            <a:r>
              <a:rPr lang="en-IN" sz="1700" dirty="0">
                <a:solidFill>
                  <a:schemeClr val="bg1"/>
                </a:solidFill>
              </a:rPr>
              <a:t>Dessert + Kids food will increase the probability of buying Kids food by 520%.</a:t>
            </a:r>
            <a:endParaRPr lang="en-US" sz="1700" dirty="0">
              <a:solidFill>
                <a:schemeClr val="bg1"/>
              </a:solidFill>
            </a:endParaRPr>
          </a:p>
          <a:p>
            <a:r>
              <a:rPr lang="en-IN" sz="1700" dirty="0">
                <a:solidFill>
                  <a:srgbClr val="FF0000"/>
                </a:solidFill>
              </a:rPr>
              <a:t>Do not Bundle</a:t>
            </a:r>
            <a:r>
              <a:rPr lang="en-IN" sz="1700" dirty="0">
                <a:solidFill>
                  <a:schemeClr val="bg1"/>
                </a:solidFill>
              </a:rPr>
              <a:t>:</a:t>
            </a:r>
          </a:p>
          <a:p>
            <a:pPr lvl="1"/>
            <a:r>
              <a:rPr lang="en-IN" sz="1700" dirty="0">
                <a:solidFill>
                  <a:schemeClr val="bg1"/>
                </a:solidFill>
              </a:rPr>
              <a:t>Dessert + Burger will decrease the probability of buying Burger by 98%.</a:t>
            </a:r>
            <a:endParaRPr lang="en-US" sz="1700" dirty="0">
              <a:solidFill>
                <a:schemeClr val="bg1"/>
              </a:solidFill>
            </a:endParaRPr>
          </a:p>
          <a:p>
            <a:pPr lvl="1"/>
            <a:r>
              <a:rPr lang="en-IN" sz="1700" dirty="0">
                <a:solidFill>
                  <a:schemeClr val="bg1"/>
                </a:solidFill>
              </a:rPr>
              <a:t>Burger + steak will decrease the probability of buying steak by 33%.</a:t>
            </a:r>
            <a:endParaRPr lang="en-US" sz="1700" dirty="0">
              <a:solidFill>
                <a:schemeClr val="bg1"/>
              </a:solidFill>
            </a:endParaRPr>
          </a:p>
          <a:p>
            <a:endParaRPr lang="en-IN" sz="1700" dirty="0"/>
          </a:p>
          <a:p>
            <a:endParaRPr lang="en-IN" sz="1700" dirty="0"/>
          </a:p>
          <a:p>
            <a:endParaRPr lang="en-IN" sz="1700" dirty="0"/>
          </a:p>
        </p:txBody>
      </p:sp>
    </p:spTree>
    <p:extLst>
      <p:ext uri="{BB962C8B-B14F-4D97-AF65-F5344CB8AC3E}">
        <p14:creationId xmlns:p14="http://schemas.microsoft.com/office/powerpoint/2010/main" val="41507842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dirty="0"/>
              <a:t>Family Lunches</a:t>
            </a:r>
          </a:p>
        </p:txBody>
      </p:sp>
      <p:pic>
        <p:nvPicPr>
          <p:cNvPr id="4" name="Picture 3" descr="A person sitting at a table eating food&#10;&#10;Description generated with very high confidence">
            <a:extLst>
              <a:ext uri="{FF2B5EF4-FFF2-40B4-BE49-F238E27FC236}">
                <a16:creationId xmlns:a16="http://schemas.microsoft.com/office/drawing/2014/main" id="{9B1D7BEE-796E-477C-8D46-2EE1ECAEA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41" y="1865433"/>
            <a:ext cx="6739513" cy="3127134"/>
          </a:xfrm>
          <a:prstGeom prst="rect">
            <a:avLst/>
          </a:prstGeom>
        </p:spPr>
      </p:pic>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a:bodyPr>
          <a:lstStyle/>
          <a:p>
            <a:r>
              <a:rPr lang="en-US" sz="1800" dirty="0"/>
              <a:t>Receive 5% higher discount than average.</a:t>
            </a:r>
          </a:p>
          <a:p>
            <a:r>
              <a:rPr lang="en-US" sz="1800" dirty="0"/>
              <a:t>66% of customers visit during lunch hours.</a:t>
            </a:r>
          </a:p>
          <a:p>
            <a:r>
              <a:rPr lang="en-US" sz="1800" dirty="0"/>
              <a:t>Even mix of discount channel distribution</a:t>
            </a:r>
          </a:p>
          <a:p>
            <a:r>
              <a:rPr lang="en-US" sz="1800" dirty="0"/>
              <a:t>Average days between visits, 35 days</a:t>
            </a:r>
          </a:p>
          <a:p>
            <a:endParaRPr lang="en-US" sz="1800" dirty="0"/>
          </a:p>
          <a:p>
            <a:endParaRPr lang="en-US" sz="1800" dirty="0"/>
          </a:p>
          <a:p>
            <a:endParaRPr lang="en-US" sz="1800" dirty="0"/>
          </a:p>
          <a:p>
            <a:endParaRPr lang="en-US" sz="1800" dirty="0"/>
          </a:p>
          <a:p>
            <a:endParaRPr lang="en-US" sz="1800" dirty="0"/>
          </a:p>
        </p:txBody>
      </p:sp>
      <p:sp>
        <p:nvSpPr>
          <p:cNvPr id="20" name="Freeform: Shape 19">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spTree>
    <p:extLst>
      <p:ext uri="{BB962C8B-B14F-4D97-AF65-F5344CB8AC3E}">
        <p14:creationId xmlns:p14="http://schemas.microsoft.com/office/powerpoint/2010/main" val="213615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Family Lunches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fontScale="92500" lnSpcReduction="10000"/>
          </a:bodyPr>
          <a:lstStyle/>
          <a:p>
            <a:r>
              <a:rPr lang="en-IN" sz="1700" dirty="0">
                <a:solidFill>
                  <a:schemeClr val="bg1"/>
                </a:solidFill>
              </a:rPr>
              <a:t>Insensitive to price:</a:t>
            </a:r>
          </a:p>
          <a:p>
            <a:pPr lvl="1"/>
            <a:r>
              <a:rPr lang="en-IN" sz="1700" dirty="0">
                <a:solidFill>
                  <a:schemeClr val="bg1"/>
                </a:solidFill>
              </a:rPr>
              <a:t>Increasing the price by 20% will increase the revenue by 7.1%.</a:t>
            </a:r>
          </a:p>
          <a:p>
            <a:pPr lvl="1"/>
            <a:r>
              <a:rPr lang="en-IN" sz="1700" dirty="0">
                <a:solidFill>
                  <a:schemeClr val="bg1"/>
                </a:solidFill>
              </a:rPr>
              <a:t>Giving Bogo offers on kids food will increase sales by 1.7%.</a:t>
            </a:r>
          </a:p>
          <a:p>
            <a:pPr lvl="1"/>
            <a:r>
              <a:rPr lang="en-IN" sz="1700" dirty="0">
                <a:solidFill>
                  <a:schemeClr val="bg1"/>
                </a:solidFill>
              </a:rPr>
              <a:t>Incremental change +$</a:t>
            </a:r>
            <a:r>
              <a:rPr lang="en-IN" sz="1700" b="1" dirty="0">
                <a:solidFill>
                  <a:schemeClr val="bg1"/>
                </a:solidFill>
              </a:rPr>
              <a:t>25,644</a:t>
            </a:r>
            <a:r>
              <a:rPr lang="en-IN" sz="1700" dirty="0">
                <a:solidFill>
                  <a:schemeClr val="bg1"/>
                </a:solidFill>
              </a:rPr>
              <a:t>.</a:t>
            </a:r>
          </a:p>
          <a:p>
            <a:r>
              <a:rPr lang="en-IN" sz="2100" dirty="0">
                <a:solidFill>
                  <a:schemeClr val="bg1"/>
                </a:solidFill>
              </a:rPr>
              <a:t>Target customers to join Fridays loyalty program </a:t>
            </a:r>
          </a:p>
          <a:p>
            <a:pPr lvl="1"/>
            <a:r>
              <a:rPr lang="en-IN" sz="1700" dirty="0">
                <a:solidFill>
                  <a:schemeClr val="bg1"/>
                </a:solidFill>
              </a:rPr>
              <a:t>OLS shows a +$11.20  increase in spend for members vs non members</a:t>
            </a:r>
          </a:p>
          <a:p>
            <a:pPr lvl="1"/>
            <a:r>
              <a:rPr lang="en-IN" sz="1700" dirty="0">
                <a:solidFill>
                  <a:schemeClr val="bg1"/>
                </a:solidFill>
              </a:rPr>
              <a:t>Incremental change +$</a:t>
            </a:r>
            <a:r>
              <a:rPr lang="en-IN" sz="1700" b="1" dirty="0">
                <a:solidFill>
                  <a:schemeClr val="bg1"/>
                </a:solidFill>
              </a:rPr>
              <a:t>16,901</a:t>
            </a:r>
          </a:p>
          <a:p>
            <a:r>
              <a:rPr lang="en-IN" sz="1700" dirty="0">
                <a:solidFill>
                  <a:srgbClr val="00B050"/>
                </a:solidFill>
              </a:rPr>
              <a:t>To Bundle</a:t>
            </a:r>
            <a:r>
              <a:rPr lang="en-IN" sz="1700" dirty="0">
                <a:solidFill>
                  <a:schemeClr val="bg1"/>
                </a:solidFill>
              </a:rPr>
              <a:t>:</a:t>
            </a:r>
          </a:p>
          <a:p>
            <a:pPr lvl="1"/>
            <a:r>
              <a:rPr lang="en-IN" sz="1700" dirty="0">
                <a:solidFill>
                  <a:schemeClr val="bg1"/>
                </a:solidFill>
              </a:rPr>
              <a:t>Beverage + Steak will increase the probability of buying Steak by 180%.</a:t>
            </a:r>
            <a:endParaRPr lang="en-US" sz="1700" dirty="0">
              <a:solidFill>
                <a:schemeClr val="bg1"/>
              </a:solidFill>
            </a:endParaRPr>
          </a:p>
          <a:p>
            <a:pPr lvl="1"/>
            <a:r>
              <a:rPr lang="en-IN" sz="1700" dirty="0">
                <a:solidFill>
                  <a:schemeClr val="bg1"/>
                </a:solidFill>
              </a:rPr>
              <a:t>Entrees + Desserts food will increase the probability of buying Deserts by 146%.</a:t>
            </a:r>
            <a:endParaRPr lang="en-US" sz="1700" dirty="0">
              <a:solidFill>
                <a:schemeClr val="bg1"/>
              </a:solidFill>
            </a:endParaRPr>
          </a:p>
          <a:p>
            <a:pPr lvl="1"/>
            <a:r>
              <a:rPr lang="en-IN" sz="1700" dirty="0">
                <a:solidFill>
                  <a:schemeClr val="bg1"/>
                </a:solidFill>
              </a:rPr>
              <a:t>Kid’s food + Dessert will increase the probability of buying Kid’s food by 144%.</a:t>
            </a:r>
            <a:endParaRPr lang="en-US" sz="1700" dirty="0">
              <a:solidFill>
                <a:schemeClr val="bg1"/>
              </a:solidFill>
            </a:endParaRPr>
          </a:p>
          <a:p>
            <a:r>
              <a:rPr lang="en-IN" sz="1700" dirty="0">
                <a:solidFill>
                  <a:srgbClr val="FF0000"/>
                </a:solidFill>
              </a:rPr>
              <a:t>Do not Bundle</a:t>
            </a:r>
            <a:r>
              <a:rPr lang="en-IN" sz="1700" dirty="0">
                <a:solidFill>
                  <a:schemeClr val="bg1"/>
                </a:solidFill>
              </a:rPr>
              <a:t>:</a:t>
            </a:r>
          </a:p>
          <a:p>
            <a:pPr lvl="1"/>
            <a:r>
              <a:rPr lang="en-IN" sz="1700" dirty="0">
                <a:solidFill>
                  <a:schemeClr val="bg1"/>
                </a:solidFill>
              </a:rPr>
              <a:t>Kids + Soup will decrease the probability of buying soup by 37%.</a:t>
            </a:r>
            <a:endParaRPr lang="en-IN" sz="1700" dirty="0"/>
          </a:p>
          <a:p>
            <a:endParaRPr lang="en-IN" sz="1700" dirty="0"/>
          </a:p>
          <a:p>
            <a:endParaRPr lang="en-IN" sz="1700" dirty="0"/>
          </a:p>
        </p:txBody>
      </p:sp>
    </p:spTree>
    <p:extLst>
      <p:ext uri="{BB962C8B-B14F-4D97-AF65-F5344CB8AC3E}">
        <p14:creationId xmlns:p14="http://schemas.microsoft.com/office/powerpoint/2010/main" val="425286671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Point Accumulators</a:t>
            </a:r>
          </a:p>
        </p:txBody>
      </p:sp>
      <p:pic>
        <p:nvPicPr>
          <p:cNvPr id="5" name="Picture 4" descr="A person that is standing in the grass&#10;&#10;Description generated with high confidence">
            <a:extLst>
              <a:ext uri="{FF2B5EF4-FFF2-40B4-BE49-F238E27FC236}">
                <a16:creationId xmlns:a16="http://schemas.microsoft.com/office/drawing/2014/main" id="{6F51A960-6541-4DEB-A229-495A89B18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744" y="991673"/>
            <a:ext cx="5714307" cy="4874654"/>
          </a:xfrm>
          <a:prstGeom prst="rect">
            <a:avLst/>
          </a:prstGeom>
        </p:spPr>
      </p:pic>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a:bodyPr>
          <a:lstStyle/>
          <a:p>
            <a:r>
              <a:rPr lang="en-US" sz="1800" dirty="0"/>
              <a:t>Have highest discount rate due to redeeming high total points at limited number of visits.</a:t>
            </a:r>
          </a:p>
          <a:p>
            <a:r>
              <a:rPr lang="en-US" sz="1800" dirty="0"/>
              <a:t>Higher appearance at lunch or late night compared to other segments.</a:t>
            </a:r>
          </a:p>
          <a:p>
            <a:r>
              <a:rPr lang="en-US" sz="1800" dirty="0"/>
              <a:t>Has the highest average days between visits – 36!!!</a:t>
            </a:r>
          </a:p>
          <a:p>
            <a:endParaRPr lang="en-US" sz="1800" dirty="0"/>
          </a:p>
          <a:p>
            <a:endParaRPr lang="en-US" sz="1800" dirty="0"/>
          </a:p>
          <a:p>
            <a:endParaRPr lang="en-US" sz="1800" dirty="0"/>
          </a:p>
          <a:p>
            <a:endParaRPr lang="en-US" sz="1800" dirty="0"/>
          </a:p>
          <a:p>
            <a:endParaRPr lang="en-US" sz="1800" dirty="0"/>
          </a:p>
        </p:txBody>
      </p:sp>
      <p:sp>
        <p:nvSpPr>
          <p:cNvPr id="25" name="Freeform: Shape 2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spTree>
    <p:extLst>
      <p:ext uri="{BB962C8B-B14F-4D97-AF65-F5344CB8AC3E}">
        <p14:creationId xmlns:p14="http://schemas.microsoft.com/office/powerpoint/2010/main" val="76660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Point Accumulators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lnSpcReduction="10000"/>
          </a:bodyPr>
          <a:lstStyle/>
          <a:p>
            <a:r>
              <a:rPr lang="en-IN" sz="1700" dirty="0">
                <a:solidFill>
                  <a:schemeClr val="bg1"/>
                </a:solidFill>
              </a:rPr>
              <a:t>Insensitive to price:</a:t>
            </a:r>
          </a:p>
          <a:p>
            <a:pPr lvl="1"/>
            <a:r>
              <a:rPr lang="en-IN" sz="1700" dirty="0">
                <a:solidFill>
                  <a:schemeClr val="bg1"/>
                </a:solidFill>
              </a:rPr>
              <a:t>Increasing the price by 20% will increase the revenue by 6.1%.</a:t>
            </a:r>
          </a:p>
          <a:p>
            <a:pPr lvl="1"/>
            <a:r>
              <a:rPr lang="en-IN" sz="1700" dirty="0">
                <a:solidFill>
                  <a:schemeClr val="bg1"/>
                </a:solidFill>
              </a:rPr>
              <a:t>Incremental change +$22,373.</a:t>
            </a:r>
          </a:p>
          <a:p>
            <a:r>
              <a:rPr lang="en-IN" sz="2100" dirty="0">
                <a:solidFill>
                  <a:schemeClr val="bg1"/>
                </a:solidFill>
              </a:rPr>
              <a:t>Target customers to join Fridays loyalty program </a:t>
            </a:r>
          </a:p>
          <a:p>
            <a:pPr lvl="1"/>
            <a:r>
              <a:rPr lang="en-IN" sz="1700" dirty="0">
                <a:solidFill>
                  <a:schemeClr val="bg1"/>
                </a:solidFill>
              </a:rPr>
              <a:t>OLS shows a +$11.20  increase in spend for members vs non members</a:t>
            </a:r>
          </a:p>
          <a:p>
            <a:pPr lvl="1"/>
            <a:r>
              <a:rPr lang="en-IN" sz="1700" dirty="0">
                <a:solidFill>
                  <a:schemeClr val="bg1"/>
                </a:solidFill>
              </a:rPr>
              <a:t>Incremental change +$15,243</a:t>
            </a:r>
          </a:p>
          <a:p>
            <a:r>
              <a:rPr lang="en-IN" sz="1700" dirty="0">
                <a:solidFill>
                  <a:srgbClr val="00B050"/>
                </a:solidFill>
              </a:rPr>
              <a:t>To Bundle</a:t>
            </a:r>
            <a:r>
              <a:rPr lang="en-IN" sz="1700" dirty="0">
                <a:solidFill>
                  <a:schemeClr val="bg1"/>
                </a:solidFill>
              </a:rPr>
              <a:t>:</a:t>
            </a:r>
          </a:p>
          <a:p>
            <a:pPr lvl="1"/>
            <a:r>
              <a:rPr lang="en-IN" sz="1700" dirty="0">
                <a:solidFill>
                  <a:schemeClr val="bg1"/>
                </a:solidFill>
              </a:rPr>
              <a:t>Appetizer + Kids food will increase the probability of buying Kids food by 123%.</a:t>
            </a:r>
            <a:endParaRPr lang="en-US" sz="1700" dirty="0">
              <a:solidFill>
                <a:schemeClr val="bg1"/>
              </a:solidFill>
            </a:endParaRPr>
          </a:p>
          <a:p>
            <a:pPr lvl="1"/>
            <a:r>
              <a:rPr lang="en-IN" sz="1700" dirty="0">
                <a:solidFill>
                  <a:schemeClr val="bg1"/>
                </a:solidFill>
              </a:rPr>
              <a:t>Beverage + Entrees will increase the probability of buying Entrees by 125%.</a:t>
            </a:r>
            <a:endParaRPr lang="en-US" sz="1700" dirty="0">
              <a:solidFill>
                <a:schemeClr val="bg1"/>
              </a:solidFill>
            </a:endParaRPr>
          </a:p>
          <a:p>
            <a:r>
              <a:rPr lang="en-IN" sz="1700" dirty="0">
                <a:solidFill>
                  <a:srgbClr val="FF0000"/>
                </a:solidFill>
              </a:rPr>
              <a:t>Do not Bundle</a:t>
            </a:r>
            <a:r>
              <a:rPr lang="en-IN" sz="1700" dirty="0">
                <a:solidFill>
                  <a:schemeClr val="bg1"/>
                </a:solidFill>
              </a:rPr>
              <a:t>:</a:t>
            </a:r>
          </a:p>
          <a:p>
            <a:pPr lvl="1"/>
            <a:r>
              <a:rPr lang="en-IN" sz="1700" dirty="0">
                <a:solidFill>
                  <a:schemeClr val="bg1"/>
                </a:solidFill>
              </a:rPr>
              <a:t>Alcohol + beverage will decrease the probability of buying beverage by 46%.</a:t>
            </a:r>
          </a:p>
          <a:p>
            <a:pPr marL="0" indent="0">
              <a:buNone/>
            </a:pPr>
            <a:endParaRPr lang="en-IN" sz="2200" dirty="0">
              <a:solidFill>
                <a:schemeClr val="bg1"/>
              </a:solidFill>
            </a:endParaRPr>
          </a:p>
          <a:p>
            <a:pPr lvl="1"/>
            <a:endParaRPr lang="en-IN" sz="1700" dirty="0"/>
          </a:p>
          <a:p>
            <a:endParaRPr lang="en-IN" sz="1700" dirty="0"/>
          </a:p>
          <a:p>
            <a:endParaRPr lang="en-IN" sz="1700" dirty="0"/>
          </a:p>
        </p:txBody>
      </p:sp>
    </p:spTree>
    <p:extLst>
      <p:ext uri="{BB962C8B-B14F-4D97-AF65-F5344CB8AC3E}">
        <p14:creationId xmlns:p14="http://schemas.microsoft.com/office/powerpoint/2010/main" val="295234258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2CF1-A015-4EDA-8F38-35669E1A3FF8}"/>
              </a:ext>
            </a:extLst>
          </p:cNvPr>
          <p:cNvSpPr>
            <a:spLocks noGrp="1"/>
          </p:cNvSpPr>
          <p:nvPr>
            <p:ph type="title"/>
          </p:nvPr>
        </p:nvSpPr>
        <p:spPr>
          <a:xfrm>
            <a:off x="723900" y="365125"/>
            <a:ext cx="10515600" cy="1325563"/>
          </a:xfrm>
        </p:spPr>
        <p:txBody>
          <a:bodyPr/>
          <a:lstStyle/>
          <a:p>
            <a:r>
              <a:rPr lang="en-IN" b="1" dirty="0">
                <a:solidFill>
                  <a:srgbClr val="DC1A35"/>
                </a:solidFill>
              </a:rPr>
              <a:t>Financial Implication</a:t>
            </a:r>
          </a:p>
        </p:txBody>
      </p:sp>
      <p:graphicFrame>
        <p:nvGraphicFramePr>
          <p:cNvPr id="4" name="Content Placeholder 3">
            <a:extLst>
              <a:ext uri="{FF2B5EF4-FFF2-40B4-BE49-F238E27FC236}">
                <a16:creationId xmlns:a16="http://schemas.microsoft.com/office/drawing/2014/main" id="{9C9EBFB7-D6AD-4166-B77C-16A531391504}"/>
              </a:ext>
            </a:extLst>
          </p:cNvPr>
          <p:cNvGraphicFramePr>
            <a:graphicFrameLocks noGrp="1"/>
          </p:cNvGraphicFramePr>
          <p:nvPr>
            <p:ph idx="1"/>
            <p:extLst>
              <p:ext uri="{D42A27DB-BD31-4B8C-83A1-F6EECF244321}">
                <p14:modId xmlns:p14="http://schemas.microsoft.com/office/powerpoint/2010/main" val="3563598621"/>
              </p:ext>
            </p:extLst>
          </p:nvPr>
        </p:nvGraphicFramePr>
        <p:xfrm>
          <a:off x="4070502" y="1690688"/>
          <a:ext cx="7588098" cy="4479636"/>
        </p:xfrm>
        <a:graphic>
          <a:graphicData uri="http://schemas.openxmlformats.org/drawingml/2006/table">
            <a:tbl>
              <a:tblPr>
                <a:tableStyleId>{5C22544A-7EE6-4342-B048-85BDC9FD1C3A}</a:tableStyleId>
              </a:tblPr>
              <a:tblGrid>
                <a:gridCol w="1707211">
                  <a:extLst>
                    <a:ext uri="{9D8B030D-6E8A-4147-A177-3AD203B41FA5}">
                      <a16:colId xmlns:a16="http://schemas.microsoft.com/office/drawing/2014/main" val="3505753145"/>
                    </a:ext>
                  </a:extLst>
                </a:gridCol>
                <a:gridCol w="1400297">
                  <a:extLst>
                    <a:ext uri="{9D8B030D-6E8A-4147-A177-3AD203B41FA5}">
                      <a16:colId xmlns:a16="http://schemas.microsoft.com/office/drawing/2014/main" val="3434618547"/>
                    </a:ext>
                  </a:extLst>
                </a:gridCol>
                <a:gridCol w="1246616">
                  <a:extLst>
                    <a:ext uri="{9D8B030D-6E8A-4147-A177-3AD203B41FA5}">
                      <a16:colId xmlns:a16="http://schemas.microsoft.com/office/drawing/2014/main" val="3480469255"/>
                    </a:ext>
                  </a:extLst>
                </a:gridCol>
                <a:gridCol w="1589887">
                  <a:extLst>
                    <a:ext uri="{9D8B030D-6E8A-4147-A177-3AD203B41FA5}">
                      <a16:colId xmlns:a16="http://schemas.microsoft.com/office/drawing/2014/main" val="3445065243"/>
                    </a:ext>
                  </a:extLst>
                </a:gridCol>
                <a:gridCol w="1644087">
                  <a:extLst>
                    <a:ext uri="{9D8B030D-6E8A-4147-A177-3AD203B41FA5}">
                      <a16:colId xmlns:a16="http://schemas.microsoft.com/office/drawing/2014/main" val="815708360"/>
                    </a:ext>
                  </a:extLst>
                </a:gridCol>
              </a:tblGrid>
              <a:tr h="557053">
                <a:tc>
                  <a:txBody>
                    <a:bodyPr/>
                    <a:lstStyle/>
                    <a:p>
                      <a:pPr algn="l" fontAlgn="b"/>
                      <a:r>
                        <a:rPr lang="en-IN" sz="1400" b="1" u="none" strike="noStrike" dirty="0">
                          <a:solidFill>
                            <a:schemeClr val="bg1"/>
                          </a:solidFill>
                          <a:effectLst/>
                        </a:rPr>
                        <a:t> </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400" b="1" u="none" strike="noStrike" dirty="0">
                          <a:solidFill>
                            <a:schemeClr val="bg1"/>
                          </a:solidFill>
                          <a:effectLst/>
                        </a:rPr>
                        <a:t>Current Revenue</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400" b="1" u="none" strike="noStrike" dirty="0">
                          <a:solidFill>
                            <a:schemeClr val="bg1"/>
                          </a:solidFill>
                          <a:effectLst/>
                        </a:rPr>
                        <a:t>Incremental</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400" b="1" u="none" strike="noStrike" dirty="0">
                          <a:solidFill>
                            <a:schemeClr val="bg1"/>
                          </a:solidFill>
                          <a:effectLst/>
                        </a:rPr>
                        <a:t>Predicted Revenue</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400" b="1" u="none" strike="noStrike" dirty="0">
                          <a:solidFill>
                            <a:schemeClr val="bg1"/>
                          </a:solidFill>
                          <a:effectLst/>
                        </a:rPr>
                        <a:t>% Revenue Increase</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extLst>
                  <a:ext uri="{0D108BD9-81ED-4DB2-BD59-A6C34878D82A}">
                    <a16:rowId xmlns:a16="http://schemas.microsoft.com/office/drawing/2014/main" val="3677743840"/>
                  </a:ext>
                </a:extLst>
              </a:tr>
              <a:tr h="557053">
                <a:tc>
                  <a:txBody>
                    <a:bodyPr/>
                    <a:lstStyle/>
                    <a:p>
                      <a:pPr algn="ctr" fontAlgn="b"/>
                      <a:r>
                        <a:rPr lang="en-IN" sz="1400" b="1" u="none" strike="noStrike" dirty="0">
                          <a:solidFill>
                            <a:schemeClr val="bg1"/>
                          </a:solidFill>
                          <a:effectLst/>
                        </a:rPr>
                        <a:t>Faithful Frequents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516,884.57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68,569.29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585,453.86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13%</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8773553"/>
                  </a:ext>
                </a:extLst>
              </a:tr>
              <a:tr h="557053">
                <a:tc>
                  <a:txBody>
                    <a:bodyPr/>
                    <a:lstStyle/>
                    <a:p>
                      <a:pPr algn="ctr" fontAlgn="b"/>
                      <a:r>
                        <a:rPr lang="en-IN" sz="1400" b="1" u="none" strike="noStrike" dirty="0">
                          <a:solidFill>
                            <a:schemeClr val="bg1"/>
                          </a:solidFill>
                          <a:effectLst/>
                        </a:rPr>
                        <a:t>Special </a:t>
                      </a:r>
                      <a:r>
                        <a:rPr lang="en-IN" sz="1400" b="1" u="none" strike="noStrike" dirty="0" err="1">
                          <a:solidFill>
                            <a:schemeClr val="bg1"/>
                          </a:solidFill>
                          <a:effectLst/>
                        </a:rPr>
                        <a:t>Occasioners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110,544.77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a:effectLst/>
                        </a:rPr>
                        <a:t> $    19,358.43 </a:t>
                      </a:r>
                      <a:endParaRPr lang="en-IN" sz="12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129,903.30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18%</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0328297"/>
                  </a:ext>
                </a:extLst>
              </a:tr>
              <a:tr h="557053">
                <a:tc>
                  <a:txBody>
                    <a:bodyPr/>
                    <a:lstStyle/>
                    <a:p>
                      <a:pPr algn="ctr" fontAlgn="b"/>
                      <a:r>
                        <a:rPr lang="en-IN" sz="1400" b="1" u="none" strike="noStrike" dirty="0">
                          <a:solidFill>
                            <a:schemeClr val="bg1"/>
                          </a:solidFill>
                          <a:effectLst/>
                        </a:rPr>
                        <a:t>Bar Patrons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325,171.21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50,990.29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376,161.50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16%</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7758403"/>
                  </a:ext>
                </a:extLst>
              </a:tr>
              <a:tr h="557053">
                <a:tc>
                  <a:txBody>
                    <a:bodyPr/>
                    <a:lstStyle/>
                    <a:p>
                      <a:pPr algn="ctr" fontAlgn="b"/>
                      <a:r>
                        <a:rPr lang="en-IN" sz="1400" b="1" u="none" strike="noStrike" dirty="0">
                          <a:solidFill>
                            <a:schemeClr val="bg1"/>
                          </a:solidFill>
                          <a:effectLst/>
                        </a:rPr>
                        <a:t>Sweet Discounters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118,019.94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14,175.68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132,195.62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12%</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4496750"/>
                  </a:ext>
                </a:extLst>
              </a:tr>
              <a:tr h="557053">
                <a:tc>
                  <a:txBody>
                    <a:bodyPr/>
                    <a:lstStyle/>
                    <a:p>
                      <a:pPr algn="ctr" fontAlgn="b"/>
                      <a:r>
                        <a:rPr lang="en-IN" sz="1400" b="1" u="none" strike="noStrike" dirty="0">
                          <a:solidFill>
                            <a:schemeClr val="bg1"/>
                          </a:solidFill>
                          <a:effectLst/>
                        </a:rPr>
                        <a:t>Family Lunches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292,833.93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42,544.54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335,378.47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15%</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5378312"/>
                  </a:ext>
                </a:extLst>
              </a:tr>
              <a:tr h="557053">
                <a:tc>
                  <a:txBody>
                    <a:bodyPr/>
                    <a:lstStyle/>
                    <a:p>
                      <a:pPr algn="ctr" fontAlgn="b"/>
                      <a:r>
                        <a:rPr lang="en-IN" sz="1400" b="1" u="none" strike="noStrike" dirty="0">
                          <a:solidFill>
                            <a:schemeClr val="bg1"/>
                          </a:solidFill>
                          <a:effectLst/>
                        </a:rPr>
                        <a:t>Point Accumulators</a:t>
                      </a:r>
                      <a:endParaRPr lang="en-IN" sz="1400" b="1" i="0" u="none" strike="noStrike" dirty="0">
                        <a:solidFill>
                          <a:schemeClr val="bg1"/>
                        </a:solidFill>
                        <a:effectLst/>
                        <a:latin typeface="Calibri" panose="020F0502020204030204" pitchFamily="34" charset="0"/>
                      </a:endParaRPr>
                    </a:p>
                  </a:txBody>
                  <a:tcPr marL="7620" marR="7620" marT="7620" marB="0" anchor="b">
                    <a:solidFill>
                      <a:srgbClr val="DC1A35"/>
                    </a:solidFill>
                  </a:tcPr>
                </a:tc>
                <a:tc>
                  <a:txBody>
                    <a:bodyPr/>
                    <a:lstStyle/>
                    <a:p>
                      <a:pPr algn="ctr" fontAlgn="b"/>
                      <a:r>
                        <a:rPr lang="en-IN" sz="1200" b="1" u="none" strike="noStrike" dirty="0">
                          <a:effectLst/>
                        </a:rPr>
                        <a:t> $     364,383.75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37,616.64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 $         402,000.39 </a:t>
                      </a:r>
                      <a:endParaRPr lang="en-IN"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effectLst/>
                        </a:rPr>
                        <a:t>10%</a:t>
                      </a:r>
                      <a:endParaRPr lang="en-IN" sz="12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2283812"/>
                  </a:ext>
                </a:extLst>
              </a:tr>
              <a:tr h="580265">
                <a:tc>
                  <a:txBody>
                    <a:bodyPr/>
                    <a:lstStyle/>
                    <a:p>
                      <a:pPr algn="ctr" fontAlgn="b"/>
                      <a:r>
                        <a:rPr lang="en-IN" sz="1600" b="1" u="none" strike="noStrike" dirty="0">
                          <a:solidFill>
                            <a:schemeClr val="tx1"/>
                          </a:solidFill>
                          <a:effectLst/>
                        </a:rPr>
                        <a:t>Total</a:t>
                      </a:r>
                      <a:endParaRPr lang="en-IN" sz="1600" b="1" i="0" u="none" strike="noStrike" dirty="0">
                        <a:solidFill>
                          <a:schemeClr val="tx1"/>
                        </a:solidFill>
                        <a:effectLst/>
                        <a:latin typeface="Calibri" panose="020F0502020204030204" pitchFamily="34" charset="0"/>
                      </a:endParaRPr>
                    </a:p>
                  </a:txBody>
                  <a:tcPr marL="7620" marR="7620" marT="7620" marB="0" anchor="b">
                    <a:solidFill>
                      <a:srgbClr val="92D050"/>
                    </a:solidFill>
                  </a:tcPr>
                </a:tc>
                <a:tc>
                  <a:txBody>
                    <a:bodyPr/>
                    <a:lstStyle/>
                    <a:p>
                      <a:pPr algn="ctr" fontAlgn="b"/>
                      <a:r>
                        <a:rPr lang="en-IN" sz="1600" b="1" u="none" strike="noStrike" dirty="0">
                          <a:solidFill>
                            <a:schemeClr val="tx1"/>
                          </a:solidFill>
                          <a:effectLst/>
                        </a:rPr>
                        <a:t> $   1,727,838.17 </a:t>
                      </a:r>
                      <a:endParaRPr lang="en-IN" sz="1600" b="1" i="0" u="none" strike="noStrike" dirty="0">
                        <a:solidFill>
                          <a:schemeClr val="tx1"/>
                        </a:solidFill>
                        <a:effectLst/>
                        <a:latin typeface="Calibri" panose="020F0502020204030204" pitchFamily="34" charset="0"/>
                      </a:endParaRPr>
                    </a:p>
                  </a:txBody>
                  <a:tcPr marL="7620" marR="7620" marT="7620" marB="0" anchor="b">
                    <a:solidFill>
                      <a:srgbClr val="92D050"/>
                    </a:solidFill>
                  </a:tcPr>
                </a:tc>
                <a:tc>
                  <a:txBody>
                    <a:bodyPr/>
                    <a:lstStyle/>
                    <a:p>
                      <a:pPr algn="ctr" fontAlgn="b"/>
                      <a:r>
                        <a:rPr lang="en-IN" sz="1600" b="1" u="none" strike="noStrike" dirty="0">
                          <a:solidFill>
                            <a:schemeClr val="tx1"/>
                          </a:solidFill>
                          <a:effectLst/>
                        </a:rPr>
                        <a:t> $ 233,254.87 </a:t>
                      </a:r>
                      <a:endParaRPr lang="en-IN" sz="1600" b="1" i="0" u="none" strike="noStrike" dirty="0">
                        <a:solidFill>
                          <a:schemeClr val="tx1"/>
                        </a:solidFill>
                        <a:effectLst/>
                        <a:latin typeface="Calibri" panose="020F0502020204030204" pitchFamily="34" charset="0"/>
                      </a:endParaRPr>
                    </a:p>
                  </a:txBody>
                  <a:tcPr marL="7620" marR="7620" marT="7620" marB="0" anchor="b">
                    <a:solidFill>
                      <a:srgbClr val="92D050"/>
                    </a:solidFill>
                  </a:tcPr>
                </a:tc>
                <a:tc>
                  <a:txBody>
                    <a:bodyPr/>
                    <a:lstStyle/>
                    <a:p>
                      <a:pPr algn="ctr" fontAlgn="b"/>
                      <a:r>
                        <a:rPr lang="en-IN" sz="1600" b="1" u="none" strike="noStrike" dirty="0">
                          <a:solidFill>
                            <a:schemeClr val="tx1"/>
                          </a:solidFill>
                          <a:effectLst/>
                        </a:rPr>
                        <a:t> $       1,961,093.04 </a:t>
                      </a:r>
                      <a:endParaRPr lang="en-IN" sz="1600" b="1" i="0" u="none" strike="noStrike" dirty="0">
                        <a:solidFill>
                          <a:schemeClr val="tx1"/>
                        </a:solidFill>
                        <a:effectLst/>
                        <a:latin typeface="Calibri" panose="020F0502020204030204" pitchFamily="34" charset="0"/>
                      </a:endParaRPr>
                    </a:p>
                  </a:txBody>
                  <a:tcPr marL="7620" marR="7620" marT="7620" marB="0" anchor="b">
                    <a:solidFill>
                      <a:srgbClr val="92D050"/>
                    </a:solidFill>
                  </a:tcPr>
                </a:tc>
                <a:tc>
                  <a:txBody>
                    <a:bodyPr/>
                    <a:lstStyle/>
                    <a:p>
                      <a:pPr algn="ctr" fontAlgn="b"/>
                      <a:r>
                        <a:rPr lang="en-IN" sz="1600" b="1" u="none" strike="noStrike" dirty="0">
                          <a:solidFill>
                            <a:schemeClr val="tx1"/>
                          </a:solidFill>
                          <a:effectLst/>
                        </a:rPr>
                        <a:t>13%</a:t>
                      </a:r>
                      <a:endParaRPr lang="en-IN" sz="1600" b="1" i="0" u="none" strike="noStrike" dirty="0">
                        <a:solidFill>
                          <a:schemeClr val="tx1"/>
                        </a:solidFill>
                        <a:effectLst/>
                        <a:latin typeface="Calibri" panose="020F0502020204030204" pitchFamily="34" charset="0"/>
                      </a:endParaRPr>
                    </a:p>
                  </a:txBody>
                  <a:tcPr marL="7620" marR="7620" marT="7620" marB="0" anchor="b">
                    <a:solidFill>
                      <a:srgbClr val="92D050"/>
                    </a:solidFill>
                  </a:tcPr>
                </a:tc>
                <a:extLst>
                  <a:ext uri="{0D108BD9-81ED-4DB2-BD59-A6C34878D82A}">
                    <a16:rowId xmlns:a16="http://schemas.microsoft.com/office/drawing/2014/main" val="4091779394"/>
                  </a:ext>
                </a:extLst>
              </a:tr>
            </a:tbl>
          </a:graphicData>
        </a:graphic>
      </p:graphicFrame>
      <p:pic>
        <p:nvPicPr>
          <p:cNvPr id="6" name="Content Placeholder 4">
            <a:extLst>
              <a:ext uri="{FF2B5EF4-FFF2-40B4-BE49-F238E27FC236}">
                <a16:creationId xmlns:a16="http://schemas.microsoft.com/office/drawing/2014/main" id="{2A76D87C-9180-4F0B-A47B-44558A435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2948930"/>
            <a:ext cx="3346602" cy="1998321"/>
          </a:xfrm>
          <a:prstGeom prst="rect">
            <a:avLst/>
          </a:prstGeom>
        </p:spPr>
      </p:pic>
    </p:spTree>
    <p:extLst>
      <p:ext uri="{BB962C8B-B14F-4D97-AF65-F5344CB8AC3E}">
        <p14:creationId xmlns:p14="http://schemas.microsoft.com/office/powerpoint/2010/main" val="295552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8F97-F812-4847-9A4C-8CE908F4B7D1}"/>
              </a:ext>
            </a:extLst>
          </p:cNvPr>
          <p:cNvSpPr>
            <a:spLocks noGrp="1"/>
          </p:cNvSpPr>
          <p:nvPr>
            <p:ph type="title"/>
          </p:nvPr>
        </p:nvSpPr>
        <p:spPr>
          <a:xfrm>
            <a:off x="648929" y="629266"/>
            <a:ext cx="3651467" cy="1676603"/>
          </a:xfrm>
        </p:spPr>
        <p:txBody>
          <a:bodyPr>
            <a:normAutofit/>
          </a:bodyPr>
          <a:lstStyle/>
          <a:p>
            <a:r>
              <a:rPr lang="en-IN" b="1" dirty="0">
                <a:solidFill>
                  <a:srgbClr val="DC1A35"/>
                </a:solidFill>
              </a:rPr>
              <a:t>AGENDA</a:t>
            </a:r>
          </a:p>
        </p:txBody>
      </p:sp>
      <p:sp>
        <p:nvSpPr>
          <p:cNvPr id="6" name="Content Placeholder 5">
            <a:extLst>
              <a:ext uri="{FF2B5EF4-FFF2-40B4-BE49-F238E27FC236}">
                <a16:creationId xmlns:a16="http://schemas.microsoft.com/office/drawing/2014/main" id="{732DC8D9-4B0A-4C3A-B596-93E3C7AF12C3}"/>
              </a:ext>
            </a:extLst>
          </p:cNvPr>
          <p:cNvSpPr>
            <a:spLocks noGrp="1"/>
          </p:cNvSpPr>
          <p:nvPr>
            <p:ph idx="1"/>
          </p:nvPr>
        </p:nvSpPr>
        <p:spPr>
          <a:xfrm>
            <a:off x="648931" y="2438400"/>
            <a:ext cx="3651466" cy="3785419"/>
          </a:xfrm>
        </p:spPr>
        <p:txBody>
          <a:bodyPr>
            <a:normAutofit/>
          </a:bodyPr>
          <a:lstStyle/>
          <a:p>
            <a:pPr lvl="0"/>
            <a:r>
              <a:rPr lang="en-IN" sz="1800" dirty="0"/>
              <a:t>Executive Summary</a:t>
            </a:r>
            <a:endParaRPr lang="en-US" sz="1800" dirty="0"/>
          </a:p>
          <a:p>
            <a:pPr lvl="0"/>
            <a:r>
              <a:rPr lang="en-IN" sz="1800" dirty="0"/>
              <a:t>Analytic Techniques</a:t>
            </a:r>
            <a:endParaRPr lang="en-US" sz="1800" dirty="0"/>
          </a:p>
          <a:p>
            <a:pPr lvl="0"/>
            <a:r>
              <a:rPr lang="en-IN" sz="1800" dirty="0"/>
              <a:t>Segmentation Overview</a:t>
            </a:r>
            <a:endParaRPr lang="en-US" sz="1800" dirty="0"/>
          </a:p>
          <a:p>
            <a:pPr lvl="0"/>
            <a:r>
              <a:rPr lang="en-IN" sz="1800" dirty="0"/>
              <a:t>Segmentation Analysis</a:t>
            </a:r>
          </a:p>
          <a:p>
            <a:pPr lvl="0"/>
            <a:r>
              <a:rPr lang="en-IN" sz="1800" dirty="0"/>
              <a:t>Financial Implication</a:t>
            </a:r>
          </a:p>
          <a:p>
            <a:pPr lvl="0"/>
            <a:r>
              <a:rPr lang="en-US" sz="1800" dirty="0"/>
              <a:t>Test and Learn Plan</a:t>
            </a:r>
          </a:p>
          <a:p>
            <a:pPr lvl="0"/>
            <a:endParaRPr lang="en-US" sz="1800" dirty="0"/>
          </a:p>
        </p:txBody>
      </p:sp>
      <p:pic>
        <p:nvPicPr>
          <p:cNvPr id="4" name="Picture 3" descr="A store front at night&#10;&#10;Description generated with very high confidence">
            <a:extLst>
              <a:ext uri="{FF2B5EF4-FFF2-40B4-BE49-F238E27FC236}">
                <a16:creationId xmlns:a16="http://schemas.microsoft.com/office/drawing/2014/main" id="{DF78B92D-9541-435B-BD99-59D676CA4E47}"/>
              </a:ext>
            </a:extLst>
          </p:cNvPr>
          <p:cNvPicPr>
            <a:picLocks noChangeAspect="1"/>
          </p:cNvPicPr>
          <p:nvPr/>
        </p:nvPicPr>
        <p:blipFill rotWithShape="1">
          <a:blip r:embed="rId2">
            <a:extLst>
              <a:ext uri="{28A0092B-C50C-407E-A947-70E740481C1C}">
                <a14:useLocalDpi xmlns:a14="http://schemas.microsoft.com/office/drawing/2010/main" val="0"/>
              </a:ext>
            </a:extLst>
          </a:blip>
          <a:srcRect l="21959" r="4526" b="-1"/>
          <a:stretch/>
        </p:blipFill>
        <p:spPr>
          <a:xfrm>
            <a:off x="4639056" y="10"/>
            <a:ext cx="7552944" cy="6857990"/>
          </a:xfrm>
          <a:prstGeom prst="rect">
            <a:avLst/>
          </a:prstGeom>
          <a:effectLst/>
        </p:spPr>
      </p:pic>
    </p:spTree>
    <p:extLst>
      <p:ext uri="{BB962C8B-B14F-4D97-AF65-F5344CB8AC3E}">
        <p14:creationId xmlns:p14="http://schemas.microsoft.com/office/powerpoint/2010/main" val="1326574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5A31-871D-4A9F-9E36-ACFFED6600F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Test it Out</a:t>
            </a:r>
          </a:p>
        </p:txBody>
      </p:sp>
      <p:sp>
        <p:nvSpPr>
          <p:cNvPr id="10" name="Content Placeholder 9">
            <a:extLst>
              <a:ext uri="{FF2B5EF4-FFF2-40B4-BE49-F238E27FC236}">
                <a16:creationId xmlns:a16="http://schemas.microsoft.com/office/drawing/2014/main" id="{527C1323-446D-47CC-8BA8-C872DC071894}"/>
              </a:ext>
            </a:extLst>
          </p:cNvPr>
          <p:cNvSpPr>
            <a:spLocks noGrp="1"/>
          </p:cNvSpPr>
          <p:nvPr>
            <p:ph idx="1"/>
          </p:nvPr>
        </p:nvSpPr>
        <p:spPr>
          <a:xfrm>
            <a:off x="8455239" y="2203074"/>
            <a:ext cx="3053039" cy="3674981"/>
          </a:xfrm>
        </p:spPr>
        <p:txBody>
          <a:bodyPr>
            <a:normAutofit fontScale="55000" lnSpcReduction="20000"/>
          </a:bodyPr>
          <a:lstStyle/>
          <a:p>
            <a:r>
              <a:rPr lang="en-US" sz="2700" dirty="0"/>
              <a:t>Begin to apply the recommended strategies on a limited number of stores.</a:t>
            </a:r>
          </a:p>
          <a:p>
            <a:r>
              <a:rPr lang="en-US" sz="2700" dirty="0"/>
              <a:t>Monitor data closely and if results look positive, apply strategy to an additional 20% of the stores and continue to monitor results.</a:t>
            </a:r>
          </a:p>
          <a:p>
            <a:r>
              <a:rPr lang="en-US" sz="2700" dirty="0"/>
              <a:t>Additionally, we recommend reducing the amount of time to redeem reward certificates from 60 days to 30 days in an effort to reduce the amount of days in between visits.  Test this in several locations and monitor customer reviews.</a:t>
            </a:r>
          </a:p>
          <a:p>
            <a:r>
              <a:rPr lang="en-US" sz="2700" dirty="0"/>
              <a:t>If all test above prove to be successful then roll out nationwide.</a:t>
            </a:r>
          </a:p>
          <a:p>
            <a:pPr marL="0" indent="0">
              <a:buNone/>
            </a:pPr>
            <a:endParaRPr lang="en-US" sz="1800" dirty="0"/>
          </a:p>
          <a:p>
            <a:endParaRPr lang="en-US" sz="1800" dirty="0"/>
          </a:p>
        </p:txBody>
      </p:sp>
      <p:sp>
        <p:nvSpPr>
          <p:cNvPr id="13" name="Freeform: Shape 12">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pic>
        <p:nvPicPr>
          <p:cNvPr id="4" name="Picture 3">
            <a:extLst>
              <a:ext uri="{FF2B5EF4-FFF2-40B4-BE49-F238E27FC236}">
                <a16:creationId xmlns:a16="http://schemas.microsoft.com/office/drawing/2014/main" id="{B056FBD0-A825-46B8-BCB1-F7DFF152E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93" y="1223817"/>
            <a:ext cx="6739513" cy="4410366"/>
          </a:xfrm>
          <a:prstGeom prst="rect">
            <a:avLst/>
          </a:prstGeom>
        </p:spPr>
      </p:pic>
    </p:spTree>
    <p:extLst>
      <p:ext uri="{BB962C8B-B14F-4D97-AF65-F5344CB8AC3E}">
        <p14:creationId xmlns:p14="http://schemas.microsoft.com/office/powerpoint/2010/main" val="41913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3" descr="A person wearing a suit and tie&#10;&#10;Description generated with very high confidence">
            <a:extLst>
              <a:ext uri="{FF2B5EF4-FFF2-40B4-BE49-F238E27FC236}">
                <a16:creationId xmlns:a16="http://schemas.microsoft.com/office/drawing/2014/main" id="{C26D0BD1-DDCB-4EA8-8153-D20936053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79024"/>
            <a:ext cx="6891187" cy="3675299"/>
          </a:xfrm>
          <a:prstGeom prst="rect">
            <a:avLst/>
          </a:prstGeom>
        </p:spPr>
      </p:pic>
      <p:sp>
        <p:nvSpPr>
          <p:cNvPr id="18" name="Rectangle 1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69028095-2535-4321-9CA0-55B34274666C}"/>
              </a:ext>
            </a:extLst>
          </p:cNvPr>
          <p:cNvSpPr>
            <a:spLocks noGrp="1"/>
          </p:cNvSpPr>
          <p:nvPr>
            <p:ph idx="1"/>
          </p:nvPr>
        </p:nvSpPr>
        <p:spPr>
          <a:xfrm>
            <a:off x="8637994" y="2013363"/>
            <a:ext cx="3045883" cy="2831273"/>
          </a:xfrm>
        </p:spPr>
        <p:txBody>
          <a:bodyPr>
            <a:normAutofit/>
          </a:bodyPr>
          <a:lstStyle/>
          <a:p>
            <a:pPr marL="0" indent="0">
              <a:buNone/>
            </a:pPr>
            <a:r>
              <a:rPr lang="en-IN" sz="2400" b="1" u="sng" dirty="0">
                <a:solidFill>
                  <a:schemeClr val="bg1"/>
                </a:solidFill>
              </a:rPr>
              <a:t>Marketing Team 4:</a:t>
            </a:r>
          </a:p>
          <a:p>
            <a:pPr marL="0" indent="0">
              <a:buNone/>
            </a:pPr>
            <a:r>
              <a:rPr lang="en-IN" sz="1800" b="1" dirty="0">
                <a:solidFill>
                  <a:schemeClr val="bg1"/>
                </a:solidFill>
              </a:rPr>
              <a:t>Chaturvedi Musham</a:t>
            </a:r>
          </a:p>
          <a:p>
            <a:pPr marL="0" indent="0">
              <a:buNone/>
            </a:pPr>
            <a:r>
              <a:rPr lang="en-IN" sz="1800" b="1" dirty="0">
                <a:solidFill>
                  <a:schemeClr val="bg1"/>
                </a:solidFill>
              </a:rPr>
              <a:t>Jason Alley</a:t>
            </a:r>
          </a:p>
          <a:p>
            <a:pPr marL="0" indent="0">
              <a:buNone/>
            </a:pPr>
            <a:r>
              <a:rPr lang="en-IN" sz="1800" b="1" dirty="0" err="1">
                <a:solidFill>
                  <a:schemeClr val="bg1"/>
                </a:solidFill>
              </a:rPr>
              <a:t>Priyanshu</a:t>
            </a:r>
            <a:r>
              <a:rPr lang="en-IN" sz="1800" b="1" dirty="0">
                <a:solidFill>
                  <a:schemeClr val="bg1"/>
                </a:solidFill>
              </a:rPr>
              <a:t> </a:t>
            </a:r>
            <a:r>
              <a:rPr lang="en-IN" sz="1800" b="1" dirty="0" err="1">
                <a:solidFill>
                  <a:schemeClr val="bg1"/>
                </a:solidFill>
              </a:rPr>
              <a:t>Srivatsava</a:t>
            </a:r>
            <a:endParaRPr lang="en-IN" sz="1800" b="1" dirty="0">
              <a:solidFill>
                <a:schemeClr val="bg1"/>
              </a:solidFill>
            </a:endParaRPr>
          </a:p>
          <a:p>
            <a:pPr marL="0" indent="0">
              <a:buNone/>
            </a:pPr>
            <a:r>
              <a:rPr lang="en-IN" sz="1800" b="1" dirty="0">
                <a:solidFill>
                  <a:schemeClr val="bg1"/>
                </a:solidFill>
              </a:rPr>
              <a:t>Utkarsh Raj Pandey</a:t>
            </a:r>
          </a:p>
          <a:p>
            <a:pPr marL="0" indent="0">
              <a:buNone/>
            </a:pPr>
            <a:r>
              <a:rPr lang="en-IN" sz="1800" b="1" dirty="0" err="1">
                <a:solidFill>
                  <a:schemeClr val="bg1"/>
                </a:solidFill>
              </a:rPr>
              <a:t>Shengjing</a:t>
            </a:r>
            <a:r>
              <a:rPr lang="en-IN" sz="1800" b="1" dirty="0">
                <a:solidFill>
                  <a:schemeClr val="bg1"/>
                </a:solidFill>
              </a:rPr>
              <a:t> Feng</a:t>
            </a:r>
          </a:p>
        </p:txBody>
      </p:sp>
    </p:spTree>
    <p:extLst>
      <p:ext uri="{BB962C8B-B14F-4D97-AF65-F5344CB8AC3E}">
        <p14:creationId xmlns:p14="http://schemas.microsoft.com/office/powerpoint/2010/main" val="244250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flip="none" rotWithShape="1">
            <a:gsLst>
              <a:gs pos="100000">
                <a:schemeClr val="accent1">
                  <a:lumMod val="100000"/>
                  <a:alpha val="82000"/>
                </a:schemeClr>
              </a:gs>
              <a:gs pos="100000">
                <a:schemeClr val="accent1">
                  <a:alpha val="60000"/>
                </a:schemeClr>
              </a:gs>
              <a:gs pos="100000">
                <a:schemeClr val="bg2">
                  <a:lumMod val="75000"/>
                </a:schemeClr>
              </a:gs>
              <a:gs pos="0">
                <a:srgbClr val="DC1A35"/>
              </a:gs>
              <a:gs pos="100000">
                <a:schemeClr val="bg2">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A0653F-D1AF-48DD-813A-2D5127A8E26B}"/>
              </a:ext>
            </a:extLst>
          </p:cNvPr>
          <p:cNvSpPr>
            <a:spLocks noGrp="1"/>
          </p:cNvSpPr>
          <p:nvPr>
            <p:ph type="title"/>
          </p:nvPr>
        </p:nvSpPr>
        <p:spPr>
          <a:xfrm>
            <a:off x="6094105" y="802955"/>
            <a:ext cx="4977976" cy="1454051"/>
          </a:xfrm>
        </p:spPr>
        <p:txBody>
          <a:bodyPr>
            <a:normAutofit/>
          </a:bodyPr>
          <a:lstStyle/>
          <a:p>
            <a:r>
              <a:rPr lang="en-IN" b="1" dirty="0">
                <a:solidFill>
                  <a:srgbClr val="DC1A35"/>
                </a:solidFill>
              </a:rPr>
              <a:t>Executive Summary</a:t>
            </a:r>
          </a:p>
        </p:txBody>
      </p:sp>
      <p:sp>
        <p:nvSpPr>
          <p:cNvPr id="1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piece of paper&#10;&#10;Description generated with very high confidence">
            <a:extLst>
              <a:ext uri="{FF2B5EF4-FFF2-40B4-BE49-F238E27FC236}">
                <a16:creationId xmlns:a16="http://schemas.microsoft.com/office/drawing/2014/main" id="{95398C33-1229-42EE-B6A9-60EDE21B44C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3" b="57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A974A449-2A73-447F-911B-AD877C61CA4B}"/>
              </a:ext>
            </a:extLst>
          </p:cNvPr>
          <p:cNvSpPr>
            <a:spLocks noGrp="1"/>
          </p:cNvSpPr>
          <p:nvPr>
            <p:ph idx="1"/>
          </p:nvPr>
        </p:nvSpPr>
        <p:spPr>
          <a:xfrm>
            <a:off x="6090574" y="2308394"/>
            <a:ext cx="4977578" cy="3639289"/>
          </a:xfrm>
        </p:spPr>
        <p:txBody>
          <a:bodyPr anchor="ctr">
            <a:normAutofit fontScale="92500" lnSpcReduction="20000"/>
          </a:bodyPr>
          <a:lstStyle/>
          <a:p>
            <a:pPr marL="0" indent="0">
              <a:buNone/>
            </a:pPr>
            <a:r>
              <a:rPr lang="en-US" sz="2000" dirty="0">
                <a:solidFill>
                  <a:srgbClr val="000000"/>
                </a:solidFill>
              </a:rPr>
              <a:t>The Company:</a:t>
            </a:r>
          </a:p>
          <a:p>
            <a:pPr lvl="1"/>
            <a:r>
              <a:rPr lang="en-US" sz="2000" dirty="0">
                <a:solidFill>
                  <a:srgbClr val="000000"/>
                </a:solidFill>
              </a:rPr>
              <a:t>TGI Fridays is an American restaurant chain focusing on casual dining.</a:t>
            </a:r>
          </a:p>
          <a:p>
            <a:pPr lvl="1"/>
            <a:r>
              <a:rPr lang="en-US" sz="2000" dirty="0">
                <a:solidFill>
                  <a:srgbClr val="000000"/>
                </a:solidFill>
              </a:rPr>
              <a:t>TGIF stands for </a:t>
            </a:r>
            <a:r>
              <a:rPr lang="en-US" sz="2000" b="1" dirty="0">
                <a:solidFill>
                  <a:srgbClr val="000000"/>
                </a:solidFill>
              </a:rPr>
              <a:t>Thank God Its Friday.</a:t>
            </a:r>
          </a:p>
          <a:p>
            <a:pPr lvl="1"/>
            <a:r>
              <a:rPr lang="en-US" sz="2000" dirty="0">
                <a:solidFill>
                  <a:srgbClr val="000000"/>
                </a:solidFill>
              </a:rPr>
              <a:t>It has</a:t>
            </a:r>
            <a:r>
              <a:rPr lang="en-US" sz="2000" dirty="0"/>
              <a:t> over 900 restaurants in 60 countries.</a:t>
            </a:r>
            <a:r>
              <a:rPr lang="en-US" sz="2000" dirty="0">
                <a:solidFill>
                  <a:srgbClr val="000000"/>
                </a:solidFill>
              </a:rPr>
              <a:t> </a:t>
            </a:r>
          </a:p>
          <a:p>
            <a:pPr marL="0" indent="0">
              <a:buNone/>
            </a:pPr>
            <a:r>
              <a:rPr lang="en-US" sz="2000" dirty="0">
                <a:solidFill>
                  <a:srgbClr val="000000"/>
                </a:solidFill>
              </a:rPr>
              <a:t>The Objective:</a:t>
            </a:r>
          </a:p>
          <a:p>
            <a:pPr lvl="1"/>
            <a:r>
              <a:rPr lang="en-US" sz="2000" dirty="0">
                <a:solidFill>
                  <a:srgbClr val="000000"/>
                </a:solidFill>
              </a:rPr>
              <a:t>To increase revenue by applying marketing analytics techniques to the sales data.</a:t>
            </a:r>
          </a:p>
          <a:p>
            <a:pPr marL="0" indent="0">
              <a:buNone/>
            </a:pPr>
            <a:r>
              <a:rPr lang="en-US" sz="2000" dirty="0">
                <a:solidFill>
                  <a:srgbClr val="000000"/>
                </a:solidFill>
              </a:rPr>
              <a:t>Financial Impact:</a:t>
            </a:r>
          </a:p>
          <a:p>
            <a:pPr lvl="1"/>
            <a:r>
              <a:rPr lang="en-US" sz="2000" dirty="0">
                <a:solidFill>
                  <a:srgbClr val="000000"/>
                </a:solidFill>
              </a:rPr>
              <a:t>Increasing the price by 20% and applying recommendations would increase revenue by </a:t>
            </a:r>
            <a:r>
              <a:rPr lang="en-US" sz="2000" b="1" dirty="0">
                <a:solidFill>
                  <a:srgbClr val="00B050"/>
                </a:solidFill>
              </a:rPr>
              <a:t>$233,254.87</a:t>
            </a:r>
            <a:r>
              <a:rPr lang="en-US" sz="2000" dirty="0">
                <a:solidFill>
                  <a:srgbClr val="000000"/>
                </a:solidFill>
              </a:rPr>
              <a:t> </a:t>
            </a:r>
            <a:r>
              <a:rPr lang="en-US" sz="2000" b="1" dirty="0">
                <a:solidFill>
                  <a:srgbClr val="00B050"/>
                </a:solidFill>
              </a:rPr>
              <a:t>or 13.5%.</a:t>
            </a:r>
          </a:p>
          <a:p>
            <a:pPr lvl="1"/>
            <a:endParaRPr lang="en-US" sz="2000" dirty="0">
              <a:solidFill>
                <a:srgbClr val="000000"/>
              </a:solidFill>
            </a:endParaRPr>
          </a:p>
          <a:p>
            <a:endParaRPr lang="en-IN" sz="2000" dirty="0">
              <a:solidFill>
                <a:srgbClr val="000000"/>
              </a:solidFill>
            </a:endParaRPr>
          </a:p>
        </p:txBody>
      </p:sp>
    </p:spTree>
    <p:extLst>
      <p:ext uri="{BB962C8B-B14F-4D97-AF65-F5344CB8AC3E}">
        <p14:creationId xmlns:p14="http://schemas.microsoft.com/office/powerpoint/2010/main" val="341745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C820-496F-4982-9DBD-6EDEC717635F}"/>
              </a:ext>
            </a:extLst>
          </p:cNvPr>
          <p:cNvSpPr>
            <a:spLocks noGrp="1"/>
          </p:cNvSpPr>
          <p:nvPr>
            <p:ph type="title"/>
          </p:nvPr>
        </p:nvSpPr>
        <p:spPr>
          <a:xfrm>
            <a:off x="838200" y="811161"/>
            <a:ext cx="3335594" cy="5403370"/>
          </a:xfrm>
        </p:spPr>
        <p:txBody>
          <a:bodyPr>
            <a:normAutofit/>
          </a:bodyPr>
          <a:lstStyle/>
          <a:p>
            <a:r>
              <a:rPr lang="en-IN" b="1" dirty="0">
                <a:solidFill>
                  <a:srgbClr val="DC1A35"/>
                </a:solidFill>
              </a:rPr>
              <a:t>Techniques</a:t>
            </a:r>
          </a:p>
        </p:txBody>
      </p:sp>
      <p:graphicFrame>
        <p:nvGraphicFramePr>
          <p:cNvPr id="5" name="Content Placeholder 2">
            <a:extLst>
              <a:ext uri="{FF2B5EF4-FFF2-40B4-BE49-F238E27FC236}">
                <a16:creationId xmlns:a16="http://schemas.microsoft.com/office/drawing/2014/main" id="{F4F71EC4-656D-482B-8AC5-B6936E388AF9}"/>
              </a:ext>
            </a:extLst>
          </p:cNvPr>
          <p:cNvGraphicFramePr>
            <a:graphicFrameLocks noGrp="1"/>
          </p:cNvGraphicFramePr>
          <p:nvPr>
            <p:ph idx="1"/>
            <p:extLst>
              <p:ext uri="{D42A27DB-BD31-4B8C-83A1-F6EECF244321}">
                <p14:modId xmlns:p14="http://schemas.microsoft.com/office/powerpoint/2010/main" val="3649171083"/>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79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7D09-E81A-467D-B157-6DF6B7564320}"/>
              </a:ext>
            </a:extLst>
          </p:cNvPr>
          <p:cNvSpPr>
            <a:spLocks noGrp="1"/>
          </p:cNvSpPr>
          <p:nvPr>
            <p:ph type="title"/>
          </p:nvPr>
        </p:nvSpPr>
        <p:spPr>
          <a:xfrm>
            <a:off x="2675084" y="365125"/>
            <a:ext cx="10515600" cy="1325563"/>
          </a:xfrm>
        </p:spPr>
        <p:txBody>
          <a:bodyPr>
            <a:normAutofit/>
          </a:bodyPr>
          <a:lstStyle/>
          <a:p>
            <a:r>
              <a:rPr lang="en-IN" b="1" dirty="0">
                <a:solidFill>
                  <a:srgbClr val="DC1A35"/>
                </a:solidFill>
              </a:rPr>
              <a:t>Segmentation Overview</a:t>
            </a:r>
          </a:p>
        </p:txBody>
      </p:sp>
      <p:graphicFrame>
        <p:nvGraphicFramePr>
          <p:cNvPr id="37" name="Content Placeholder 2">
            <a:extLst>
              <a:ext uri="{FF2B5EF4-FFF2-40B4-BE49-F238E27FC236}">
                <a16:creationId xmlns:a16="http://schemas.microsoft.com/office/drawing/2014/main" id="{CF635A4E-AE93-4ADF-AEC6-53A3A83BA03D}"/>
              </a:ext>
            </a:extLst>
          </p:cNvPr>
          <p:cNvGraphicFramePr>
            <a:graphicFrameLocks noGrp="1"/>
          </p:cNvGraphicFramePr>
          <p:nvPr>
            <p:ph idx="1"/>
            <p:extLst>
              <p:ext uri="{D42A27DB-BD31-4B8C-83A1-F6EECF244321}">
                <p14:modId xmlns:p14="http://schemas.microsoft.com/office/powerpoint/2010/main" val="2497890880"/>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500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4D79-E97C-48E7-BDAC-6A02BBDE7FC8}"/>
              </a:ext>
            </a:extLst>
          </p:cNvPr>
          <p:cNvSpPr>
            <a:spLocks noGrp="1"/>
          </p:cNvSpPr>
          <p:nvPr>
            <p:ph type="title"/>
          </p:nvPr>
        </p:nvSpPr>
        <p:spPr>
          <a:xfrm>
            <a:off x="838200" y="365125"/>
            <a:ext cx="10515600" cy="1325563"/>
          </a:xfrm>
        </p:spPr>
        <p:txBody>
          <a:bodyPr/>
          <a:lstStyle/>
          <a:p>
            <a:r>
              <a:rPr lang="en-IN" b="1">
                <a:solidFill>
                  <a:srgbClr val="DC1A35"/>
                </a:solidFill>
              </a:rPr>
              <a:t>Segmentation Overview</a:t>
            </a:r>
            <a:endParaRPr lang="en-IN" dirty="0"/>
          </a:p>
        </p:txBody>
      </p:sp>
      <p:pic>
        <p:nvPicPr>
          <p:cNvPr id="5" name="Content Placeholder 4" descr="A screenshot of a cell phone&#10;&#10;Description generated with high confidence">
            <a:extLst>
              <a:ext uri="{FF2B5EF4-FFF2-40B4-BE49-F238E27FC236}">
                <a16:creationId xmlns:a16="http://schemas.microsoft.com/office/drawing/2014/main" id="{6BE7A7E5-C2F8-49B3-996D-F1579D24B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4524"/>
            <a:ext cx="5158509" cy="3579091"/>
          </a:xfrm>
        </p:spPr>
      </p:pic>
      <p:pic>
        <p:nvPicPr>
          <p:cNvPr id="7" name="Picture 6" descr="A picture containing screenshot&#10;&#10;Description generated with very high confidence">
            <a:extLst>
              <a:ext uri="{FF2B5EF4-FFF2-40B4-BE49-F238E27FC236}">
                <a16:creationId xmlns:a16="http://schemas.microsoft.com/office/drawing/2014/main" id="{6F4EF7B8-5BE8-43BA-A5C0-DB89BDAFA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802" y="2154524"/>
            <a:ext cx="5260389" cy="3579091"/>
          </a:xfrm>
          <a:prstGeom prst="rect">
            <a:avLst/>
          </a:prstGeom>
        </p:spPr>
      </p:pic>
    </p:spTree>
    <p:extLst>
      <p:ext uri="{BB962C8B-B14F-4D97-AF65-F5344CB8AC3E}">
        <p14:creationId xmlns:p14="http://schemas.microsoft.com/office/powerpoint/2010/main" val="75771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Faithful Frequents</a:t>
            </a:r>
          </a:p>
        </p:txBody>
      </p:sp>
      <p:pic>
        <p:nvPicPr>
          <p:cNvPr id="4" name="Picture 3">
            <a:extLst>
              <a:ext uri="{FF2B5EF4-FFF2-40B4-BE49-F238E27FC236}">
                <a16:creationId xmlns:a16="http://schemas.microsoft.com/office/drawing/2014/main" id="{A8606701-93C5-4EF3-B48B-1A8D5B88B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41" y="1332775"/>
            <a:ext cx="6739513" cy="4192450"/>
          </a:xfrm>
          <a:prstGeom prst="rect">
            <a:avLst/>
          </a:prstGeom>
        </p:spPr>
      </p:pic>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fontScale="92500"/>
          </a:bodyPr>
          <a:lstStyle/>
          <a:p>
            <a:r>
              <a:rPr lang="en-IN" sz="1800" dirty="0"/>
              <a:t>Smallest segment but largest net revenue (29% revenue).</a:t>
            </a:r>
          </a:p>
          <a:p>
            <a:r>
              <a:rPr lang="en-IN" sz="1800" dirty="0"/>
              <a:t>They get good discounts (17%).</a:t>
            </a:r>
          </a:p>
          <a:p>
            <a:r>
              <a:rPr lang="en-IN" sz="1800" dirty="0"/>
              <a:t>Largest % Loyalty member group</a:t>
            </a:r>
          </a:p>
          <a:p>
            <a:r>
              <a:rPr lang="en-IN" sz="1800" dirty="0"/>
              <a:t>Respond well to emails sent.</a:t>
            </a:r>
          </a:p>
          <a:p>
            <a:r>
              <a:rPr lang="en-IN" sz="1800" dirty="0"/>
              <a:t>Average days between visits, 17 days (key driver)</a:t>
            </a:r>
          </a:p>
          <a:p>
            <a:r>
              <a:rPr lang="en-IN" sz="1800" dirty="0"/>
              <a:t>3Xs higher than the average attendance in last 12 months </a:t>
            </a:r>
            <a:endParaRPr lang="en-US" sz="1800" dirty="0"/>
          </a:p>
          <a:p>
            <a:endParaRPr lang="en-US" sz="1800" dirty="0"/>
          </a:p>
          <a:p>
            <a:endParaRPr lang="en-US" sz="1800" dirty="0"/>
          </a:p>
          <a:p>
            <a:endParaRPr lang="en-US" sz="1800" dirty="0"/>
          </a:p>
          <a:p>
            <a:endParaRPr lang="en-US" sz="1800" dirty="0"/>
          </a:p>
        </p:txBody>
      </p:sp>
      <p:sp>
        <p:nvSpPr>
          <p:cNvPr id="20" name="Freeform: Shape 19">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spTree>
    <p:extLst>
      <p:ext uri="{BB962C8B-B14F-4D97-AF65-F5344CB8AC3E}">
        <p14:creationId xmlns:p14="http://schemas.microsoft.com/office/powerpoint/2010/main" val="190185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DC1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rgbClr val="DC1A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2537D5-9046-468B-859E-0180BECFE444}"/>
              </a:ext>
            </a:extLst>
          </p:cNvPr>
          <p:cNvSpPr>
            <a:spLocks noGrp="1"/>
          </p:cNvSpPr>
          <p:nvPr>
            <p:ph type="title"/>
          </p:nvPr>
        </p:nvSpPr>
        <p:spPr>
          <a:xfrm>
            <a:off x="4384039" y="365125"/>
            <a:ext cx="7164493" cy="1325563"/>
          </a:xfrm>
        </p:spPr>
        <p:txBody>
          <a:bodyPr>
            <a:normAutofit/>
          </a:bodyPr>
          <a:lstStyle/>
          <a:p>
            <a:r>
              <a:rPr lang="en-IN" b="1" dirty="0">
                <a:solidFill>
                  <a:srgbClr val="DC1A35"/>
                </a:solidFill>
              </a:rPr>
              <a:t>Faithful Frequents</a:t>
            </a:r>
            <a:r>
              <a:rPr lang="en-IN" dirty="0">
                <a:solidFill>
                  <a:srgbClr val="DC1A35"/>
                </a:solidFill>
              </a:rPr>
              <a:t> </a:t>
            </a:r>
            <a:r>
              <a:rPr lang="en-IN" sz="3200" b="1" dirty="0">
                <a:solidFill>
                  <a:srgbClr val="DC1A35"/>
                </a:solidFill>
              </a:rPr>
              <a:t>– Strategy</a:t>
            </a:r>
          </a:p>
        </p:txBody>
      </p:sp>
      <p:pic>
        <p:nvPicPr>
          <p:cNvPr id="7" name="Graphic 6" descr="Checkmark">
            <a:extLst>
              <a:ext uri="{FF2B5EF4-FFF2-40B4-BE49-F238E27FC236}">
                <a16:creationId xmlns:a16="http://schemas.microsoft.com/office/drawing/2014/main" id="{8CC88828-1709-41EF-84E5-3E130B11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DD3A17A6-9997-41DB-B5EC-D0CD3D127569}"/>
              </a:ext>
            </a:extLst>
          </p:cNvPr>
          <p:cNvSpPr>
            <a:spLocks noGrp="1"/>
          </p:cNvSpPr>
          <p:nvPr>
            <p:ph idx="1"/>
          </p:nvPr>
        </p:nvSpPr>
        <p:spPr>
          <a:xfrm>
            <a:off x="4387515" y="2022601"/>
            <a:ext cx="7161017" cy="4154361"/>
          </a:xfrm>
        </p:spPr>
        <p:txBody>
          <a:bodyPr>
            <a:normAutofit/>
          </a:bodyPr>
          <a:lstStyle/>
          <a:p>
            <a:r>
              <a:rPr lang="en-IN" sz="1700" dirty="0">
                <a:solidFill>
                  <a:schemeClr val="bg1"/>
                </a:solidFill>
              </a:rPr>
              <a:t>Insensitive to price:</a:t>
            </a:r>
          </a:p>
          <a:p>
            <a:pPr lvl="1"/>
            <a:r>
              <a:rPr lang="en-IN" sz="1700" dirty="0">
                <a:solidFill>
                  <a:schemeClr val="bg1"/>
                </a:solidFill>
              </a:rPr>
              <a:t>Increasing the price by 20% will increase the revenue by 13%.</a:t>
            </a:r>
          </a:p>
          <a:p>
            <a:pPr lvl="1"/>
            <a:r>
              <a:rPr lang="en-IN" sz="1700" dirty="0">
                <a:solidFill>
                  <a:schemeClr val="bg1"/>
                </a:solidFill>
              </a:rPr>
              <a:t>Incremental change +$</a:t>
            </a:r>
            <a:r>
              <a:rPr lang="en-IN" sz="1700" b="1" dirty="0">
                <a:solidFill>
                  <a:schemeClr val="bg1"/>
                </a:solidFill>
              </a:rPr>
              <a:t>68,569</a:t>
            </a:r>
            <a:r>
              <a:rPr lang="en-IN" sz="1700" dirty="0">
                <a:solidFill>
                  <a:schemeClr val="bg1"/>
                </a:solidFill>
              </a:rPr>
              <a:t>.</a:t>
            </a:r>
          </a:p>
          <a:p>
            <a:r>
              <a:rPr lang="en-IN" sz="1700" dirty="0">
                <a:solidFill>
                  <a:srgbClr val="00B050"/>
                </a:solidFill>
              </a:rPr>
              <a:t>To Bundle</a:t>
            </a:r>
            <a:r>
              <a:rPr lang="en-IN" sz="1700" dirty="0">
                <a:solidFill>
                  <a:schemeClr val="bg1"/>
                </a:solidFill>
              </a:rPr>
              <a:t>:</a:t>
            </a:r>
          </a:p>
          <a:p>
            <a:pPr lvl="1"/>
            <a:r>
              <a:rPr lang="en-IN" sz="1700" dirty="0">
                <a:solidFill>
                  <a:schemeClr val="bg1"/>
                </a:solidFill>
              </a:rPr>
              <a:t>Alcohol + Appetizer will increase the probability of buying appetizers by 773%. </a:t>
            </a:r>
          </a:p>
          <a:p>
            <a:pPr lvl="1"/>
            <a:r>
              <a:rPr lang="en-IN" sz="1700" dirty="0">
                <a:solidFill>
                  <a:schemeClr val="bg1"/>
                </a:solidFill>
              </a:rPr>
              <a:t>Kids food + beverage will increase the probability of buying beverage by 888%.</a:t>
            </a:r>
          </a:p>
          <a:p>
            <a:r>
              <a:rPr lang="en-IN" sz="1700" dirty="0">
                <a:solidFill>
                  <a:srgbClr val="FF0000"/>
                </a:solidFill>
              </a:rPr>
              <a:t>Do not Bundle</a:t>
            </a:r>
            <a:r>
              <a:rPr lang="en-IN" sz="1700" dirty="0">
                <a:solidFill>
                  <a:schemeClr val="bg1"/>
                </a:solidFill>
              </a:rPr>
              <a:t>:</a:t>
            </a:r>
          </a:p>
          <a:p>
            <a:pPr lvl="1"/>
            <a:r>
              <a:rPr lang="en-IN" sz="1700" dirty="0">
                <a:solidFill>
                  <a:schemeClr val="bg1"/>
                </a:solidFill>
              </a:rPr>
              <a:t>Alcohol + Beverage will decrease the probability of buying beverages by 79%.</a:t>
            </a:r>
          </a:p>
          <a:p>
            <a:pPr lvl="1"/>
            <a:r>
              <a:rPr lang="en-IN" sz="1700" dirty="0">
                <a:solidFill>
                  <a:schemeClr val="bg1"/>
                </a:solidFill>
              </a:rPr>
              <a:t>Appetizers  + Entrees will decrease the probability of buying entrees by 100%.</a:t>
            </a:r>
          </a:p>
          <a:p>
            <a:endParaRPr lang="en-IN" sz="1700" dirty="0"/>
          </a:p>
          <a:p>
            <a:endParaRPr lang="en-IN" sz="1700" dirty="0"/>
          </a:p>
          <a:p>
            <a:endParaRPr lang="en-IN" sz="1700" dirty="0"/>
          </a:p>
        </p:txBody>
      </p:sp>
    </p:spTree>
    <p:extLst>
      <p:ext uri="{BB962C8B-B14F-4D97-AF65-F5344CB8AC3E}">
        <p14:creationId xmlns:p14="http://schemas.microsoft.com/office/powerpoint/2010/main" val="24906973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70E3-723B-4694-B199-B73EF6AE8971}"/>
              </a:ext>
            </a:extLst>
          </p:cNvPr>
          <p:cNvSpPr>
            <a:spLocks noGrp="1"/>
          </p:cNvSpPr>
          <p:nvPr>
            <p:ph type="title"/>
          </p:nvPr>
        </p:nvSpPr>
        <p:spPr>
          <a:xfrm>
            <a:off x="8471424" y="1110882"/>
            <a:ext cx="3053039" cy="1293626"/>
          </a:xfrm>
        </p:spPr>
        <p:txBody>
          <a:bodyPr anchor="ctr">
            <a:normAutofit/>
          </a:bodyPr>
          <a:lstStyle/>
          <a:p>
            <a:r>
              <a:rPr lang="en-IN" sz="2800" b="1" dirty="0">
                <a:solidFill>
                  <a:srgbClr val="DC1A35"/>
                </a:solidFill>
              </a:rPr>
              <a:t>Special </a:t>
            </a:r>
            <a:r>
              <a:rPr lang="en-IN" sz="2800" b="1" dirty="0" err="1">
                <a:solidFill>
                  <a:srgbClr val="DC1A35"/>
                </a:solidFill>
              </a:rPr>
              <a:t>Occasioners</a:t>
            </a:r>
            <a:endParaRPr lang="en-IN" sz="2800" b="1" dirty="0">
              <a:solidFill>
                <a:srgbClr val="DC1A35"/>
              </a:solidFill>
            </a:endParaRPr>
          </a:p>
        </p:txBody>
      </p:sp>
      <p:sp>
        <p:nvSpPr>
          <p:cNvPr id="10" name="Content Placeholder 9">
            <a:extLst>
              <a:ext uri="{FF2B5EF4-FFF2-40B4-BE49-F238E27FC236}">
                <a16:creationId xmlns:a16="http://schemas.microsoft.com/office/drawing/2014/main" id="{1AAFE8CF-2DE1-4837-815E-D2C83CE1DB31}"/>
              </a:ext>
            </a:extLst>
          </p:cNvPr>
          <p:cNvSpPr>
            <a:spLocks noGrp="1"/>
          </p:cNvSpPr>
          <p:nvPr>
            <p:ph idx="1"/>
          </p:nvPr>
        </p:nvSpPr>
        <p:spPr>
          <a:xfrm>
            <a:off x="8471423" y="2542939"/>
            <a:ext cx="3053039" cy="3674981"/>
          </a:xfrm>
        </p:spPr>
        <p:txBody>
          <a:bodyPr>
            <a:normAutofit fontScale="92500" lnSpcReduction="10000"/>
          </a:bodyPr>
          <a:lstStyle/>
          <a:p>
            <a:r>
              <a:rPr lang="en-IN" sz="1800" dirty="0"/>
              <a:t>Our lowest total spenders.</a:t>
            </a:r>
          </a:p>
          <a:p>
            <a:r>
              <a:rPr lang="en-IN" sz="1800" dirty="0"/>
              <a:t>Get least discounts and have least point ratios.</a:t>
            </a:r>
          </a:p>
          <a:p>
            <a:r>
              <a:rPr lang="en-IN" sz="1800" dirty="0"/>
              <a:t>Have below average email send an opening rate.</a:t>
            </a:r>
          </a:p>
          <a:p>
            <a:r>
              <a:rPr lang="en-IN" sz="1800" dirty="0"/>
              <a:t>61% of customers visit during dinner hours.</a:t>
            </a:r>
          </a:p>
          <a:p>
            <a:r>
              <a:rPr lang="en-IN" sz="1800" dirty="0"/>
              <a:t>Are highest when it comes to breakfast and takeout.</a:t>
            </a:r>
          </a:p>
          <a:p>
            <a:r>
              <a:rPr lang="en-IN" sz="1800" dirty="0"/>
              <a:t>Largest amount per item group (date nights?)</a:t>
            </a:r>
          </a:p>
          <a:p>
            <a:r>
              <a:rPr lang="en-IN" sz="1800" dirty="0"/>
              <a:t>Average days between visits,  22 days</a:t>
            </a:r>
            <a:endParaRPr lang="en-US" sz="1800" dirty="0"/>
          </a:p>
          <a:p>
            <a:endParaRPr lang="en-US" sz="1800" dirty="0"/>
          </a:p>
          <a:p>
            <a:endParaRPr lang="en-US" sz="1800" dirty="0"/>
          </a:p>
          <a:p>
            <a:endParaRPr lang="en-US" sz="1800" dirty="0"/>
          </a:p>
          <a:p>
            <a:endParaRPr lang="en-US" sz="1800" dirty="0"/>
          </a:p>
        </p:txBody>
      </p:sp>
      <p:sp>
        <p:nvSpPr>
          <p:cNvPr id="15" name="Freeform: Shape 1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DC1A35"/>
          </a:solidFill>
          <a:ln w="0">
            <a:noFill/>
            <a:prstDash val="solid"/>
            <a:round/>
            <a:headEnd/>
            <a:tailEnd/>
          </a:ln>
        </p:spPr>
      </p:sp>
      <p:pic>
        <p:nvPicPr>
          <p:cNvPr id="6" name="Picture 5" descr="A picture containing indoor, wall, cat, sitting&#10;&#10;Description generated with very high confidence">
            <a:extLst>
              <a:ext uri="{FF2B5EF4-FFF2-40B4-BE49-F238E27FC236}">
                <a16:creationId xmlns:a16="http://schemas.microsoft.com/office/drawing/2014/main" id="{4CC5F9F8-867B-46BC-9E2A-3DBD99763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93" y="1110882"/>
            <a:ext cx="6739513" cy="3978748"/>
          </a:xfrm>
          <a:prstGeom prst="rect">
            <a:avLst/>
          </a:prstGeom>
        </p:spPr>
      </p:pic>
    </p:spTree>
    <p:extLst>
      <p:ext uri="{BB962C8B-B14F-4D97-AF65-F5344CB8AC3E}">
        <p14:creationId xmlns:p14="http://schemas.microsoft.com/office/powerpoint/2010/main" val="2884444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3481</TotalTime>
  <Words>1302</Words>
  <Application>Microsoft Office PowerPoint</Application>
  <PresentationFormat>Widescreen</PresentationFormat>
  <Paragraphs>247</Paragraphs>
  <Slides>21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Calibri Light</vt:lpstr>
      <vt:lpstr>Office Theme</vt:lpstr>
      <vt:lpstr>1_Office Theme</vt:lpstr>
      <vt:lpstr>Predictive Analytics Using SAS</vt:lpstr>
      <vt:lpstr>AGENDA</vt:lpstr>
      <vt:lpstr>Executive Summary</vt:lpstr>
      <vt:lpstr>Techniques</vt:lpstr>
      <vt:lpstr>Segmentation Overview</vt:lpstr>
      <vt:lpstr>Segmentation Overview</vt:lpstr>
      <vt:lpstr>Faithful Frequents</vt:lpstr>
      <vt:lpstr>Faithful Frequents – Strategy</vt:lpstr>
      <vt:lpstr>Special Occasioners</vt:lpstr>
      <vt:lpstr>Special Occasioners – Strategy</vt:lpstr>
      <vt:lpstr>Bar Patrons</vt:lpstr>
      <vt:lpstr>Bar Patrons – Strategy</vt:lpstr>
      <vt:lpstr>Sweet Discounters</vt:lpstr>
      <vt:lpstr>Sweet Discounters – Strategy</vt:lpstr>
      <vt:lpstr>Family Lunches</vt:lpstr>
      <vt:lpstr>Family Lunches – Strategy</vt:lpstr>
      <vt:lpstr>Point Accumulators</vt:lpstr>
      <vt:lpstr>Point Accumulators – Strategy</vt:lpstr>
      <vt:lpstr>Financial Implication</vt:lpstr>
      <vt:lpstr>Test it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Using SAS</dc:title>
  <dc:creator>Chaturvedi Musham</dc:creator>
  <cp:lastModifiedBy>Chaturvedi Musham</cp:lastModifiedBy>
  <cp:revision>90</cp:revision>
  <dcterms:created xsi:type="dcterms:W3CDTF">2018-07-18T05:22:12Z</dcterms:created>
  <dcterms:modified xsi:type="dcterms:W3CDTF">2018-07-23T22:23:27Z</dcterms:modified>
</cp:coreProperties>
</file>